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2" r:id="rId2"/>
    <p:sldId id="272" r:id="rId3"/>
    <p:sldId id="270" r:id="rId4"/>
    <p:sldId id="257" r:id="rId5"/>
    <p:sldId id="258" r:id="rId6"/>
    <p:sldId id="260" r:id="rId7"/>
    <p:sldId id="259" r:id="rId8"/>
    <p:sldId id="280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F0E26F8-867E-4B46-B07C-786ECD61E55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D8D0AD-CB39-4E1B-9135-EB0C3CA5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B493B-52ED-4669-ADC5-54EB164D8887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4A91AC-44FE-42C8-A2B3-AF7238CB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46C78C-5E2D-4193-B10E-C478A9C4EDB2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DRAFT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70012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DX—note that based on the Public Participation Plan</a:t>
            </a:r>
            <a:r>
              <a:rPr lang="en-US" baseline="0" dirty="0" smtClean="0"/>
              <a:t> (revised 11/8/11) this change does not result in a “Major Service Change”.  The route is duplicated by the D route and does not result in any segment being eliminated.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91AC-44FE-42C8-A2B3-AF7238CBF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customers effected from Southern Village and </a:t>
            </a:r>
            <a:r>
              <a:rPr lang="en-US" baseline="0" dirty="0" err="1" smtClean="0"/>
              <a:t>Meadowmont</a:t>
            </a:r>
            <a:r>
              <a:rPr lang="en-US" baseline="0" dirty="0" smtClean="0"/>
              <a:t> with these buses deviating.  </a:t>
            </a:r>
            <a:r>
              <a:rPr lang="en-US" baseline="0" dirty="0" err="1" smtClean="0"/>
              <a:t>Meadowmont</a:t>
            </a:r>
            <a:r>
              <a:rPr lang="en-US" baseline="0" dirty="0" smtClean="0"/>
              <a:t> = 10 average;  Southern Village = 5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91AC-44FE-42C8-A2B3-AF7238CBF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 increased to 840 based on adding additional bus with the</a:t>
            </a:r>
            <a:r>
              <a:rPr lang="en-US" baseline="0" dirty="0" smtClean="0"/>
              <a:t> increased length of trip to SV.  This will allow 40 minute service to both P&amp;Rs in later evening.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91AC-44FE-42C8-A2B3-AF7238CBF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sz="44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8" descr="CHT Logo black letter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6172200"/>
            <a:ext cx="1223963" cy="6096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2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4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5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7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3F55-EE0E-452B-8743-04081572D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8847-6B79-448A-9606-FC27DBCE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ransit.org/" TargetMode="External"/><Relationship Id="rId2" Type="http://schemas.openxmlformats.org/officeDocument/2006/relationships/hyperlink" Target="mailto:blitchfield@townofchapelhill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mail.townofchapelhill.org/OWA/redir.aspx?C=5f135aad1ea8478e83ecee9be885508e&amp;URL=http://www.twitter.com/chtransit" TargetMode="External"/><Relationship Id="rId4" Type="http://schemas.openxmlformats.org/officeDocument/2006/relationships/hyperlink" Target="http://www.facebook.com/chtrans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50" y="984250"/>
            <a:ext cx="7874000" cy="5905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1752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47800" y="-7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b="1" kern="400" dirty="0" smtClean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Chapel Hill Transit</a:t>
            </a:r>
            <a:endParaRPr lang="en-US" sz="3600" b="1" kern="400" dirty="0">
              <a:solidFill>
                <a:schemeClr val="bg1"/>
              </a:solidFill>
              <a:effectLst>
                <a:outerShdw blurRad="38100" dist="38100" dir="60000" sx="2000" sy="2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600" b="1" kern="400" dirty="0">
              <a:solidFill>
                <a:schemeClr val="bg1"/>
              </a:solidFill>
              <a:effectLst>
                <a:outerShdw blurRad="38100" dist="38100" dir="60000" sx="2000" sy="2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600" b="1" kern="400" dirty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FY2017-18 </a:t>
            </a:r>
            <a:r>
              <a:rPr lang="en-US" sz="3600" b="1" kern="400" dirty="0" smtClean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Service Plan</a:t>
            </a:r>
            <a:r>
              <a:rPr lang="en-US" sz="3600" b="1" kern="400" dirty="0" smtClean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400" dirty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Update</a:t>
            </a:r>
          </a:p>
          <a:p>
            <a:pPr algn="ctr">
              <a:spcBef>
                <a:spcPct val="20000"/>
              </a:spcBef>
              <a:defRPr/>
            </a:pPr>
            <a:endParaRPr lang="en-US" sz="3600" b="1" kern="400" dirty="0">
              <a:solidFill>
                <a:schemeClr val="bg1"/>
              </a:solidFill>
              <a:effectLst>
                <a:outerShdw blurRad="38100" dist="38100" dir="60000" sx="2000" sy="2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600" b="1" kern="400" dirty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Transit Partners Committee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b="1" kern="400" dirty="0" smtClean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May</a:t>
            </a:r>
            <a:r>
              <a:rPr lang="en-US" sz="3600" b="1" kern="400" dirty="0" smtClean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23, </a:t>
            </a:r>
            <a:r>
              <a:rPr lang="en-US" sz="3600" b="1" kern="400" dirty="0">
                <a:solidFill>
                  <a:schemeClr val="bg1"/>
                </a:solidFill>
                <a:effectLst>
                  <a:outerShdw blurRad="38100" dist="38100" dir="60000" sx="2000" sy="2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40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“New” Service Implemented From 2012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1" y="1143000"/>
          <a:ext cx="8305799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229"/>
                <a:gridCol w="4976320"/>
                <a:gridCol w="1056125"/>
                <a:gridCol w="1056125"/>
              </a:tblGrid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Route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Improvement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Hours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Improve service on Hillsborough Street during peak (AM)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 Evening Trips Year Round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 Evening Trips Year Round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 Evening Trips Year Round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 7:17am trip to begin in Carrboro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 Trips 7:38p (Old Fayetteville) 8:45p (Colony Woods)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Additional trips to route with routing improvement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Extend Evening Trips Year Round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Improve peak hour capacity issues (AM &amp; PM)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Improve mid-day service (10am-2pm)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Additional Saturday Service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Additional Saturday Service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Add Trip 9:10a (Estes Park)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Extend service to 6:00p on all routes (D, FG)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2.38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9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OC Bus and Rail Investment Plan </a:t>
            </a:r>
            <a:r>
              <a:rPr lang="en-US" sz="3800" b="1" dirty="0" smtClean="0"/>
              <a:t>FY2017-18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prstClr val="black"/>
                </a:solidFill>
              </a:rPr>
              <a:t>Staff recommended investments:  </a:t>
            </a:r>
            <a:r>
              <a:rPr lang="en-US" sz="2400" dirty="0" smtClean="0">
                <a:solidFill>
                  <a:prstClr val="black"/>
                </a:solidFill>
              </a:rPr>
              <a:t>~$1.8M (~$2.0M  </a:t>
            </a:r>
            <a:r>
              <a:rPr lang="en-US" sz="2400" dirty="0">
                <a:solidFill>
                  <a:prstClr val="black"/>
                </a:solidFill>
              </a:rPr>
              <a:t>will be </a:t>
            </a:r>
            <a:r>
              <a:rPr lang="en-US" sz="2400" dirty="0" smtClean="0">
                <a:solidFill>
                  <a:prstClr val="black"/>
                </a:solidFill>
              </a:rPr>
              <a:t>available):</a:t>
            </a:r>
            <a:endParaRPr lang="en-US" sz="2400" dirty="0">
              <a:solidFill>
                <a:prstClr val="black"/>
              </a:solidFill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~$755K for cost of existing </a:t>
            </a:r>
            <a:r>
              <a:rPr lang="en-US" dirty="0">
                <a:solidFill>
                  <a:prstClr val="black"/>
                </a:solidFill>
              </a:rPr>
              <a:t>services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~$645K </a:t>
            </a:r>
            <a:r>
              <a:rPr lang="en-US" dirty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services started with Plan funds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~$200K </a:t>
            </a:r>
            <a:r>
              <a:rPr lang="en-US" dirty="0" smtClean="0">
                <a:solidFill>
                  <a:prstClr val="black"/>
                </a:solidFill>
              </a:rPr>
              <a:t>for service expansion </a:t>
            </a:r>
            <a:endParaRPr lang="en-US" dirty="0" smtClean="0">
              <a:solidFill>
                <a:prstClr val="black"/>
              </a:solidFill>
            </a:endParaRPr>
          </a:p>
          <a:p>
            <a:pPr lvl="2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An additional </a:t>
            </a:r>
            <a:r>
              <a:rPr lang="en-US" dirty="0" smtClean="0">
                <a:solidFill>
                  <a:prstClr val="black"/>
                </a:solidFill>
              </a:rPr>
              <a:t>$300K available for service improvements</a:t>
            </a:r>
            <a:endParaRPr lang="en-US" dirty="0" smtClean="0">
              <a:solidFill>
                <a:prstClr val="black"/>
              </a:solidFill>
            </a:endParaRPr>
          </a:p>
          <a:p>
            <a:pPr marL="971550" lvl="1" indent="-457200"/>
            <a:r>
              <a:rPr lang="en-US" sz="2400" dirty="0" smtClean="0">
                <a:solidFill>
                  <a:prstClr val="black"/>
                </a:solidFill>
              </a:rPr>
              <a:t>North South Study for FY2017-18 = </a:t>
            </a:r>
            <a:r>
              <a:rPr lang="en-US" sz="2400" dirty="0" smtClean="0">
                <a:solidFill>
                  <a:prstClr val="black"/>
                </a:solidFill>
              </a:rPr>
              <a:t>$1.5M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endParaRPr lang="en-US" sz="20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243840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26938"/>
            <a:ext cx="2422216" cy="1816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18682"/>
            <a:ext cx="2433224" cy="18249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44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Potential FY2017-18 Service Adjustments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25579"/>
            <a:ext cx="8763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solidFill>
                  <a:prstClr val="black"/>
                </a:solidFill>
              </a:rPr>
              <a:t>Staff Recommended Priorities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DX </a:t>
            </a:r>
            <a:r>
              <a:rPr lang="mr-IN" sz="2400" dirty="0">
                <a:solidFill>
                  <a:prstClr val="black"/>
                </a:solidFill>
              </a:rPr>
              <a:t>–</a:t>
            </a:r>
            <a:r>
              <a:rPr lang="en-US" sz="2400" dirty="0">
                <a:solidFill>
                  <a:prstClr val="black"/>
                </a:solidFill>
              </a:rPr>
              <a:t>  Discontinue service due to low demand and reallocate hours to other adjustments.  Issue press </a:t>
            </a:r>
            <a:r>
              <a:rPr lang="en-US" sz="2400" dirty="0" smtClean="0">
                <a:solidFill>
                  <a:prstClr val="black"/>
                </a:solidFill>
              </a:rPr>
              <a:t>release and place information on bus stops </a:t>
            </a:r>
            <a:r>
              <a:rPr lang="en-US" sz="2400" dirty="0">
                <a:solidFill>
                  <a:prstClr val="black"/>
                </a:solidFill>
              </a:rPr>
              <a:t>this week </a:t>
            </a:r>
            <a:r>
              <a:rPr lang="en-US" sz="2400" dirty="0" smtClean="0">
                <a:solidFill>
                  <a:prstClr val="black"/>
                </a:solidFill>
              </a:rPr>
              <a:t>related to potential route discontinuation.  </a:t>
            </a:r>
            <a:r>
              <a:rPr lang="en-US" sz="2400" dirty="0">
                <a:solidFill>
                  <a:prstClr val="black"/>
                </a:solidFill>
              </a:rPr>
              <a:t>Public comment period through May </a:t>
            </a:r>
            <a:r>
              <a:rPr lang="en-US" sz="2400" dirty="0" smtClean="0">
                <a:solidFill>
                  <a:prstClr val="black"/>
                </a:solidFill>
              </a:rPr>
              <a:t>25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smtClean="0"/>
              <a:t>D </a:t>
            </a:r>
            <a:r>
              <a:rPr lang="mr-IN" sz="2400" dirty="0" smtClean="0"/>
              <a:t>–</a:t>
            </a:r>
            <a:r>
              <a:rPr lang="en-US" sz="2400" dirty="0" smtClean="0"/>
              <a:t> Adjustments to peak hour service to improve capacity issues (funded by DX hours)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CCX </a:t>
            </a:r>
            <a:r>
              <a:rPr lang="mr-IN" sz="2400" dirty="0">
                <a:solidFill>
                  <a:prstClr val="black"/>
                </a:solidFill>
              </a:rPr>
              <a:t>–</a:t>
            </a:r>
            <a:r>
              <a:rPr lang="en-US" sz="2400" dirty="0">
                <a:solidFill>
                  <a:prstClr val="black"/>
                </a:solidFill>
              </a:rPr>
              <a:t> Additional PM trips to better accommodate UNC Hospitals shift times (</a:t>
            </a:r>
            <a:r>
              <a:rPr lang="en-US" sz="2400" dirty="0" smtClean="0">
                <a:solidFill>
                  <a:prstClr val="black"/>
                </a:solidFill>
              </a:rPr>
              <a:t>6:45 P.M. </a:t>
            </a:r>
            <a:r>
              <a:rPr lang="en-US" sz="2400" dirty="0">
                <a:solidFill>
                  <a:prstClr val="black"/>
                </a:solidFill>
              </a:rPr>
              <a:t>and 7:25 </a:t>
            </a:r>
            <a:r>
              <a:rPr lang="en-US" sz="2400" dirty="0" smtClean="0">
                <a:solidFill>
                  <a:prstClr val="black"/>
                </a:solidFill>
              </a:rPr>
              <a:t>P.M.)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Senior Shuttle </a:t>
            </a:r>
            <a:r>
              <a:rPr lang="mr-IN" sz="2400" dirty="0">
                <a:solidFill>
                  <a:prstClr val="black"/>
                </a:solidFill>
              </a:rPr>
              <a:t>–</a:t>
            </a:r>
            <a:r>
              <a:rPr lang="en-US" sz="2400" dirty="0">
                <a:solidFill>
                  <a:prstClr val="black"/>
                </a:solidFill>
              </a:rPr>
              <a:t>  Updates to current routing and schedule to improve on-time performance.  Discontinue Botanical Garden stop.  </a:t>
            </a:r>
          </a:p>
        </p:txBody>
      </p:sp>
    </p:spTree>
    <p:extLst>
      <p:ext uri="{BB962C8B-B14F-4D97-AF65-F5344CB8AC3E}">
        <p14:creationId xmlns:p14="http://schemas.microsoft.com/office/powerpoint/2010/main" val="15090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Potential FY2017-18 Service Adjustments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25579"/>
            <a:ext cx="876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solidFill>
                  <a:prstClr val="black"/>
                </a:solidFill>
              </a:rPr>
              <a:t>Staff Recommended Priorities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smtClean="0"/>
              <a:t>HU </a:t>
            </a:r>
            <a:r>
              <a:rPr lang="mr-IN" sz="2400" dirty="0" smtClean="0"/>
              <a:t>–</a:t>
            </a:r>
            <a:r>
              <a:rPr lang="en-US" sz="2400" dirty="0" smtClean="0"/>
              <a:t> Adjustment to current route to better serve </a:t>
            </a:r>
            <a:r>
              <a:rPr lang="en-US" sz="2400" dirty="0" err="1" smtClean="0"/>
              <a:t>Baity</a:t>
            </a:r>
            <a:r>
              <a:rPr lang="en-US" sz="2400" dirty="0" smtClean="0"/>
              <a:t> Hill student housing and Mason Farm Road (University funded route)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V </a:t>
            </a:r>
            <a:r>
              <a:rPr lang="en-US" sz="2400" dirty="0">
                <a:solidFill>
                  <a:prstClr val="black"/>
                </a:solidFill>
              </a:rPr>
              <a:t>– Deviate existing route to serve St. Thomas More</a:t>
            </a:r>
          </a:p>
          <a:p>
            <a:pPr marL="914400" lvl="1" indent="-457200" algn="just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Modify </a:t>
            </a:r>
            <a:r>
              <a:rPr lang="en-US" sz="2400" dirty="0" smtClean="0">
                <a:solidFill>
                  <a:prstClr val="black"/>
                </a:solidFill>
              </a:rPr>
              <a:t>7:30 A.M. </a:t>
            </a:r>
            <a:r>
              <a:rPr lang="en-US" sz="2400" dirty="0">
                <a:solidFill>
                  <a:prstClr val="black"/>
                </a:solidFill>
              </a:rPr>
              <a:t>trip from W. Barbee Chapel at Harris Teeter and </a:t>
            </a:r>
            <a:r>
              <a:rPr lang="en-US" sz="2400" dirty="0" smtClean="0">
                <a:solidFill>
                  <a:prstClr val="black"/>
                </a:solidFill>
              </a:rPr>
              <a:t>7:40 A.M. trip </a:t>
            </a:r>
            <a:r>
              <a:rPr lang="en-US" sz="2400" dirty="0">
                <a:solidFill>
                  <a:prstClr val="black"/>
                </a:solidFill>
              </a:rPr>
              <a:t>from Southern Village;</a:t>
            </a:r>
          </a:p>
          <a:p>
            <a:pPr marL="914400" lvl="1" indent="-457200" algn="just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Start afternoon peak service at W. Barbee Chapel at Harris Teeter (</a:t>
            </a:r>
            <a:r>
              <a:rPr lang="en-US" sz="2400" dirty="0" smtClean="0">
                <a:solidFill>
                  <a:prstClr val="black"/>
                </a:solidFill>
              </a:rPr>
              <a:t>2:59 P.M.) </a:t>
            </a:r>
            <a:r>
              <a:rPr lang="en-US" sz="2400" dirty="0">
                <a:solidFill>
                  <a:prstClr val="black"/>
                </a:solidFill>
              </a:rPr>
              <a:t>and modify </a:t>
            </a:r>
            <a:r>
              <a:rPr lang="en-US" sz="2400" dirty="0" smtClean="0">
                <a:solidFill>
                  <a:prstClr val="black"/>
                </a:solidFill>
              </a:rPr>
              <a:t>2:50 P.M. </a:t>
            </a:r>
            <a:r>
              <a:rPr lang="en-US" sz="2400" dirty="0">
                <a:solidFill>
                  <a:prstClr val="black"/>
                </a:solidFill>
              </a:rPr>
              <a:t>trip from Southern Village </a:t>
            </a:r>
          </a:p>
          <a:p>
            <a:pPr marL="457200" indent="-457200" algn="just"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Potential </a:t>
            </a:r>
            <a:r>
              <a:rPr lang="en-US" sz="4000" b="1" dirty="0" smtClean="0"/>
              <a:t>FY2017-18 </a:t>
            </a:r>
            <a:r>
              <a:rPr lang="en-US" sz="4000" b="1" dirty="0"/>
              <a:t>Service </a:t>
            </a:r>
            <a:r>
              <a:rPr lang="en-US" sz="4000" b="1" dirty="0" smtClean="0"/>
              <a:t>Expansion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82682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In Manager’s Recommended Budget</a:t>
            </a:r>
            <a:endParaRPr lang="en-US" sz="2800" u="sng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NS </a:t>
            </a:r>
            <a:r>
              <a:rPr lang="en-US" sz="2800" dirty="0"/>
              <a:t>– Evening service expansion to Southern </a:t>
            </a:r>
            <a:r>
              <a:rPr lang="en-US" sz="2800" dirty="0" smtClean="0"/>
              <a:t>Village from 7:30 p.m. to 10:50 p.m. (</a:t>
            </a:r>
            <a:r>
              <a:rPr lang="en-US" sz="2800" dirty="0"/>
              <a:t>est. </a:t>
            </a:r>
            <a:r>
              <a:rPr lang="en-US" sz="2800" dirty="0" smtClean="0"/>
              <a:t>840 </a:t>
            </a:r>
            <a:r>
              <a:rPr lang="en-US" sz="2800" dirty="0"/>
              <a:t>hours)</a:t>
            </a:r>
          </a:p>
          <a:p>
            <a:pPr marL="457200" lvl="0" indent="-457200" algn="just">
              <a:buFont typeface="Arial" charset="0"/>
              <a:buChar char="•"/>
            </a:pPr>
            <a:r>
              <a:rPr lang="en-US" sz="2800" dirty="0"/>
              <a:t>CW – Peak hour expansion </a:t>
            </a:r>
            <a:r>
              <a:rPr lang="en-US" sz="2800" dirty="0" smtClean="0"/>
              <a:t>of </a:t>
            </a:r>
            <a:r>
              <a:rPr lang="en-US" sz="2800" dirty="0"/>
              <a:t>existing route (est. </a:t>
            </a:r>
            <a:r>
              <a:rPr lang="en-US" sz="2800" dirty="0" smtClean="0"/>
              <a:t>838</a:t>
            </a:r>
            <a:r>
              <a:rPr lang="en-US" sz="2800" dirty="0" smtClean="0"/>
              <a:t> </a:t>
            </a:r>
            <a:r>
              <a:rPr lang="en-US" sz="2800" dirty="0"/>
              <a:t>hours)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V </a:t>
            </a:r>
            <a:r>
              <a:rPr lang="en-US" sz="2800" dirty="0"/>
              <a:t>Saturday – Create new Saturday Route from </a:t>
            </a:r>
            <a:r>
              <a:rPr lang="en-US" sz="2800" dirty="0" err="1"/>
              <a:t>Meadowmont</a:t>
            </a:r>
            <a:r>
              <a:rPr lang="en-US" sz="2800" dirty="0"/>
              <a:t> via Downtown to Southern Village </a:t>
            </a:r>
            <a:r>
              <a:rPr lang="en-US" sz="2800" dirty="0" smtClean="0"/>
              <a:t>(</a:t>
            </a:r>
            <a:r>
              <a:rPr lang="en-US" sz="2800" dirty="0" smtClean="0"/>
              <a:t>est. 540</a:t>
            </a:r>
            <a:r>
              <a:rPr lang="en-US" sz="2800" dirty="0" smtClean="0"/>
              <a:t> </a:t>
            </a:r>
            <a:r>
              <a:rPr lang="en-US" sz="2800" dirty="0"/>
              <a:t>Hours) </a:t>
            </a:r>
          </a:p>
        </p:txBody>
      </p:sp>
    </p:spTree>
    <p:extLst>
      <p:ext uri="{BB962C8B-B14F-4D97-AF65-F5344CB8AC3E}">
        <p14:creationId xmlns:p14="http://schemas.microsoft.com/office/powerpoint/2010/main" val="15552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Potential </a:t>
            </a:r>
            <a:r>
              <a:rPr lang="en-US" sz="4000" b="1" dirty="0" smtClean="0"/>
              <a:t>FY2017-18 </a:t>
            </a:r>
            <a:r>
              <a:rPr lang="en-US" sz="4000" b="1" dirty="0"/>
              <a:t>Service </a:t>
            </a:r>
            <a:r>
              <a:rPr lang="en-US" sz="4000" b="1" dirty="0" smtClean="0"/>
              <a:t>Expansion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/>
              <a:t>If More OCBRIP Funding is Available </a:t>
            </a:r>
            <a:endParaRPr lang="en-US" sz="2800" dirty="0"/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/>
              <a:t>Expansion of </a:t>
            </a:r>
            <a:r>
              <a:rPr lang="en-US" sz="2800" dirty="0" smtClean="0"/>
              <a:t>Saturday </a:t>
            </a:r>
            <a:r>
              <a:rPr lang="en-US" sz="2800" dirty="0"/>
              <a:t>Service –</a:t>
            </a:r>
            <a:r>
              <a:rPr lang="en-US" sz="2800" dirty="0" smtClean="0"/>
              <a:t> begin </a:t>
            </a:r>
            <a:r>
              <a:rPr lang="en-US" sz="2800" dirty="0"/>
              <a:t>all routes around 8 </a:t>
            </a:r>
            <a:r>
              <a:rPr lang="en-US" sz="2800" dirty="0" smtClean="0"/>
              <a:t>AM, extend all routes to 7 PM </a:t>
            </a:r>
            <a:r>
              <a:rPr lang="en-US" sz="2800" dirty="0"/>
              <a:t>(est. </a:t>
            </a:r>
            <a:r>
              <a:rPr lang="en-US" sz="2800" dirty="0" smtClean="0"/>
              <a:t>400 </a:t>
            </a:r>
            <a:r>
              <a:rPr lang="en-US" sz="2800" dirty="0"/>
              <a:t>hours</a:t>
            </a:r>
            <a:r>
              <a:rPr lang="en-US" sz="2800" dirty="0" smtClean="0"/>
              <a:t>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/>
              <a:t>T – extend route to 15/501 &amp; Sage Road (est. </a:t>
            </a:r>
            <a:r>
              <a:rPr lang="en-US" sz="2800" dirty="0" smtClean="0"/>
              <a:t>2,000 hours) </a:t>
            </a:r>
            <a:endParaRPr lang="en-US" sz="2800" dirty="0"/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/>
              <a:t>G </a:t>
            </a:r>
            <a:r>
              <a:rPr lang="mr-IN" sz="2800" dirty="0"/>
              <a:t>–</a:t>
            </a:r>
            <a:r>
              <a:rPr lang="en-US" sz="2800" dirty="0"/>
              <a:t> improve peak hour service (est. 1,500 hours)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Expand Sunday service to match Saturday service levels (est. </a:t>
            </a:r>
            <a:r>
              <a:rPr lang="en-US" sz="2800" dirty="0" smtClean="0"/>
              <a:t>3,500 </a:t>
            </a:r>
            <a:r>
              <a:rPr lang="en-US" sz="2800" dirty="0" smtClean="0"/>
              <a:t>hours</a:t>
            </a:r>
            <a:r>
              <a:rPr lang="en-US" sz="2800" dirty="0" smtClean="0"/>
              <a:t>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Additional EZ Rider Sunday service (est. 450 hours)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370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Questions/Feedback</a:t>
            </a:r>
            <a:endParaRPr 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dirty="0"/>
              <a:t>Brian M Litchfield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/>
              <a:t>Director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/>
              <a:t>Chapel Hill Transit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/>
              <a:t>(919) 969-4908	   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>
                <a:hlinkClick r:id="rId2"/>
              </a:rPr>
              <a:t>blitchfield@townofchapelhill.org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1200" dirty="0">
              <a:hlinkClick r:id="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1200" dirty="0">
              <a:hlinkClick r:id="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>
                <a:hlinkClick r:id="rId3"/>
              </a:rPr>
              <a:t>www.chtransit.org</a:t>
            </a:r>
            <a:endParaRPr lang="en-US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u="sng" dirty="0">
                <a:hlinkClick r:id="rId4"/>
              </a:rPr>
              <a:t>www.facebook.com/chtransit</a:t>
            </a:r>
            <a:endParaRPr lang="en-US" u="sng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u="sng" dirty="0">
                <a:hlinkClick r:id="rId5"/>
              </a:rPr>
              <a:t>www.twitter.com/chtransit</a:t>
            </a:r>
            <a:endParaRPr lang="en-US" u="sng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/>
              <a:t>Customer Service Line:  (919) 485-7433</a:t>
            </a:r>
          </a:p>
          <a:p>
            <a:pPr marL="0" indent="0"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303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664</Words>
  <Application>Microsoft Office PowerPoint</Application>
  <PresentationFormat>On-screen Show (4:3)</PresentationFormat>
  <Paragraphs>121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Mangal</vt:lpstr>
      <vt:lpstr>Times New Roman</vt:lpstr>
      <vt:lpstr>Wingdings</vt:lpstr>
      <vt:lpstr>1_Office Theme</vt:lpstr>
      <vt:lpstr>PowerPoint Presentation</vt:lpstr>
      <vt:lpstr>“New” Service Implemented From 2012 Plan</vt:lpstr>
      <vt:lpstr>OC Bus and Rail Investment Plan FY2017-18</vt:lpstr>
      <vt:lpstr>Potential FY2017-18 Service Adjustments</vt:lpstr>
      <vt:lpstr>Potential FY2017-18 Service Adjustments</vt:lpstr>
      <vt:lpstr>Potential FY2017-18 Service Expansion</vt:lpstr>
      <vt:lpstr>Potential FY2017-18 Service Expansion </vt:lpstr>
      <vt:lpstr>Questions/Feedback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Pittman</dc:creator>
  <cp:lastModifiedBy>Nicholas Pittman</cp:lastModifiedBy>
  <cp:revision>15</cp:revision>
  <cp:lastPrinted>2017-04-25T14:06:10Z</cp:lastPrinted>
  <dcterms:created xsi:type="dcterms:W3CDTF">2017-04-24T19:40:13Z</dcterms:created>
  <dcterms:modified xsi:type="dcterms:W3CDTF">2017-05-23T16:13:19Z</dcterms:modified>
</cp:coreProperties>
</file>