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440" r:id="rId2"/>
    <p:sldId id="441" r:id="rId3"/>
    <p:sldId id="436" r:id="rId4"/>
    <p:sldId id="442" r:id="rId5"/>
    <p:sldId id="450" r:id="rId6"/>
    <p:sldId id="448" r:id="rId7"/>
    <p:sldId id="447" r:id="rId8"/>
    <p:sldId id="444" r:id="rId9"/>
    <p:sldId id="44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ger Stancil" initials="RS" lastIdx="6" clrIdx="0"/>
  <p:cmAuthor id="1" name="David Finley" initials="DF" lastIdx="4" clrIdx="1">
    <p:extLst>
      <p:ext uri="{19B8F6BF-5375-455C-9EA6-DF929625EA0E}">
        <p15:presenceInfo xmlns:p15="http://schemas.microsoft.com/office/powerpoint/2012/main" userId="S-1-5-21-1859792686-958881071-1848903544-251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11" autoAdjust="0"/>
    <p:restoredTop sz="94660"/>
  </p:normalViewPr>
  <p:slideViewPr>
    <p:cSldViewPr>
      <p:cViewPr varScale="1">
        <p:scale>
          <a:sx n="110" d="100"/>
          <a:sy n="110" d="100"/>
        </p:scale>
        <p:origin x="118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/>
          <a:lstStyle>
            <a:lvl1pPr algn="r">
              <a:defRPr sz="1200"/>
            </a:lvl1pPr>
          </a:lstStyle>
          <a:p>
            <a:fld id="{FE10F7D8-BBA2-4CF5-9579-1F5B9B17CE81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 anchor="b"/>
          <a:lstStyle>
            <a:lvl1pPr algn="r">
              <a:defRPr sz="1200"/>
            </a:lvl1pPr>
          </a:lstStyle>
          <a:p>
            <a:fld id="{DB4D138E-F5F7-4551-8BD7-96C7852E73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880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/>
          <a:lstStyle>
            <a:lvl1pPr algn="r">
              <a:defRPr sz="1200"/>
            </a:lvl1pPr>
          </a:lstStyle>
          <a:p>
            <a:fld id="{F9C9C3AD-3963-416C-B8EC-FB63B62C82B9}" type="datetimeFigureOut">
              <a:rPr lang="en-US" smtClean="0"/>
              <a:pPr/>
              <a:t>4/23/2019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3" rIns="93167" bIns="4658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7" tIns="46583" rIns="93167" bIns="465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7" tIns="46583" rIns="93167" bIns="46583" rtlCol="0" anchor="b"/>
          <a:lstStyle>
            <a:lvl1pPr algn="r">
              <a:defRPr sz="1200"/>
            </a:lvl1pPr>
          </a:lstStyle>
          <a:p>
            <a:fld id="{874C1F14-D7FF-4861-986E-A1798529E8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176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0E7FD01-B669-4B44-A0AF-D3743CFF649B}" type="slidenum">
              <a:rPr 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489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dirty="0"/>
              <a:t>Talk about changes in federal landscape and new transpo bill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C1F14-D7FF-4861-986E-A1798529E81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72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dirty="0"/>
              <a:t>Talk about changes in federal landscape and new transpo bill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C1F14-D7FF-4861-986E-A1798529E81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024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anchor="ctr">
            <a:normAutofit/>
          </a:bodyPr>
          <a:lstStyle>
            <a:lvl1pPr algn="l">
              <a:defRPr/>
            </a:lvl1pPr>
          </a:lstStyle>
          <a:p>
            <a:pPr>
              <a:spcBef>
                <a:spcPct val="0"/>
              </a:spcBef>
              <a:defRPr/>
            </a:pPr>
            <a:endParaRPr lang="en-US" sz="4400" dirty="0" smtClean="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5" name="Picture 8" descr="CHT Logo black letters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6172200"/>
            <a:ext cx="1223963" cy="609600"/>
          </a:xfrm>
          <a:prstGeom prst="rect">
            <a:avLst/>
          </a:prstGeom>
          <a:noFill/>
          <a:ln w="95250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614045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5840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546C1-7DE3-4EC7-AF94-0F4C5FD8591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6CF02-C3C6-4007-8202-EE12E3C01C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734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14C52-CC35-452B-B31D-51D375E08A7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A772E-860A-406D-B7D3-FE65E6CF74A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49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535BA-9CC0-4A63-A397-E6DB71B5659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F86CF-94FF-4237-9906-2D30ABBC937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73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FCD0A-8CD2-477F-BED1-22CC8CA47C2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3D206-785D-4A6C-AAD5-BFD9AAD9B18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anchor="ctr">
            <a:normAutofit/>
          </a:bodyPr>
          <a:lstStyle>
            <a:lvl1pPr algn="l">
              <a:defRPr/>
            </a:lvl1pPr>
          </a:lstStyle>
          <a:p>
            <a:pPr>
              <a:spcBef>
                <a:spcPct val="0"/>
              </a:spcBef>
              <a:defRPr/>
            </a:pPr>
            <a:endParaRPr lang="en-US" sz="4400" dirty="0" smtClean="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9" name="Picture 8" descr="CHT Logo black letters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6172200"/>
            <a:ext cx="1223963" cy="609600"/>
          </a:xfrm>
          <a:prstGeom prst="rect">
            <a:avLst/>
          </a:prstGeom>
          <a:noFill/>
          <a:ln w="95250">
            <a:noFill/>
            <a:miter lim="800000"/>
            <a:headEnd/>
            <a:tailEnd/>
          </a:ln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12032" y="0"/>
            <a:ext cx="9144000" cy="76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anchor="ctr">
            <a:normAutofit/>
          </a:bodyPr>
          <a:lstStyle>
            <a:lvl1pPr algn="l">
              <a:defRPr/>
            </a:lvl1pPr>
          </a:lstStyle>
          <a:p>
            <a:pPr>
              <a:spcBef>
                <a:spcPct val="0"/>
              </a:spcBef>
              <a:defRPr/>
            </a:pPr>
            <a:endParaRPr lang="en-US" sz="4400" dirty="0" smtClean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723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42AE9-45C7-4705-9F01-3C83CE03DA9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24CCA-D92B-42FB-B299-B2498FFA90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473E96-E211-432C-9831-7A4789C032C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E32DE5-9370-466F-B0E3-7CEE4789F7C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52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978CC-00B8-4900-99BE-BEC000D381F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0756E-1F85-45C4-9880-A7C28A7D588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383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CC7F2-E68B-4C52-B58D-BE65E14F376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4E4BD-AC84-4363-A907-3BC090AFC2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98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8B384-29D6-4AF6-BD79-1BC0D3DCC1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F9EB6-FCC5-40BE-852E-13D4E4D2374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94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DE3CB-5725-4B2C-B4A4-E76782EA43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5B75E-295D-471E-B3AD-13903B6DF86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7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56A34-E9CB-44B8-AD1C-07DB1FB1CD3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5D9FE-7E9C-4B85-A1B0-E1145350C1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81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6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473E96-E211-432C-9831-7A4789C032C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4/23/2019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E32DE5-9370-466F-B0E3-7CEE4789F7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123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1676400"/>
            <a:ext cx="5867400" cy="4194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sz="3600" b="1" dirty="0" smtClean="0">
                <a:solidFill>
                  <a:prstClr val="black"/>
                </a:solidFill>
              </a:rPr>
              <a:t>Chapel Hill Transit </a:t>
            </a:r>
            <a:br>
              <a:rPr lang="en-US" sz="3600" b="1" dirty="0" smtClean="0">
                <a:solidFill>
                  <a:prstClr val="black"/>
                </a:solidFill>
              </a:rPr>
            </a:br>
            <a:r>
              <a:rPr lang="en-US" sz="3600" b="1" dirty="0" smtClean="0">
                <a:solidFill>
                  <a:prstClr val="black"/>
                </a:solidFill>
              </a:rPr>
              <a:t>FY2019-20 Budget Update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sz="3200" dirty="0">
                <a:solidFill>
                  <a:prstClr val="black"/>
                </a:solidFill>
              </a:rPr>
              <a:t/>
            </a:r>
            <a:br>
              <a:rPr lang="en-US" sz="3200" dirty="0">
                <a:solidFill>
                  <a:prstClr val="black"/>
                </a:solidFill>
              </a:rPr>
            </a:br>
            <a:r>
              <a:rPr lang="en-US" sz="2700" b="1" dirty="0" smtClean="0">
                <a:solidFill>
                  <a:prstClr val="black"/>
                </a:solidFill>
              </a:rPr>
              <a:t>Transit Partners Committee</a:t>
            </a:r>
            <a:r>
              <a:rPr lang="en-US" sz="2700" b="1" dirty="0">
                <a:solidFill>
                  <a:prstClr val="black"/>
                </a:solidFill>
              </a:rPr>
              <a:t/>
            </a:r>
            <a:br>
              <a:rPr lang="en-US" sz="2700" b="1" dirty="0">
                <a:solidFill>
                  <a:prstClr val="black"/>
                </a:solidFill>
              </a:rPr>
            </a:br>
            <a:r>
              <a:rPr lang="en-US" sz="2700" b="1" dirty="0" smtClean="0">
                <a:solidFill>
                  <a:prstClr val="black"/>
                </a:solidFill>
              </a:rPr>
              <a:t>April </a:t>
            </a:r>
            <a:r>
              <a:rPr lang="en-US" sz="2700" b="1" dirty="0" smtClean="0">
                <a:solidFill>
                  <a:prstClr val="black"/>
                </a:solidFill>
              </a:rPr>
              <a:t>23, </a:t>
            </a:r>
            <a:r>
              <a:rPr lang="en-US" sz="2700" b="1" dirty="0" smtClean="0">
                <a:solidFill>
                  <a:prstClr val="black"/>
                </a:solidFill>
              </a:rPr>
              <a:t>2019</a:t>
            </a:r>
            <a:endParaRPr lang="en-US" sz="2700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73" y="152400"/>
            <a:ext cx="2743200" cy="2057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22" y="2362200"/>
            <a:ext cx="2754535" cy="2057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64" y="4648200"/>
            <a:ext cx="2754536" cy="2057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0046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FY2019-20 Potential Priorities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334000"/>
          </a:xfrm>
        </p:spPr>
        <p:txBody>
          <a:bodyPr/>
          <a:lstStyle/>
          <a:p>
            <a:pPr lvl="0"/>
            <a:r>
              <a:rPr lang="en-US" sz="2100" dirty="0" smtClean="0"/>
              <a:t>Maintain/improve </a:t>
            </a:r>
            <a:r>
              <a:rPr lang="en-US" sz="2100" dirty="0" smtClean="0"/>
              <a:t>existing levels of service </a:t>
            </a:r>
          </a:p>
          <a:p>
            <a:r>
              <a:rPr lang="en-US" sz="2100" dirty="0"/>
              <a:t>Short Range Transit Plan </a:t>
            </a:r>
          </a:p>
          <a:p>
            <a:pPr lvl="0"/>
            <a:r>
              <a:rPr lang="en-US" sz="2100" dirty="0" smtClean="0"/>
              <a:t>Electric bus fleet </a:t>
            </a:r>
            <a:r>
              <a:rPr lang="en-US" sz="2100" dirty="0" smtClean="0"/>
              <a:t>(3 </a:t>
            </a:r>
            <a:r>
              <a:rPr lang="en-US" sz="2100" dirty="0" smtClean="0"/>
              <a:t>buses ordered and in service, depending on delivery date)</a:t>
            </a:r>
          </a:p>
          <a:p>
            <a:pPr lvl="0"/>
            <a:r>
              <a:rPr lang="en-US" sz="2100" dirty="0" smtClean="0"/>
              <a:t>North South Bus Rapid Transit </a:t>
            </a:r>
            <a:r>
              <a:rPr lang="en-US" sz="2100" dirty="0" smtClean="0"/>
              <a:t>(OC Transit Plan Funded)</a:t>
            </a:r>
            <a:endParaRPr lang="en-US" sz="2100" dirty="0" smtClean="0"/>
          </a:p>
          <a:p>
            <a:pPr lvl="1"/>
            <a:r>
              <a:rPr lang="en-US" sz="2100" dirty="0" smtClean="0"/>
              <a:t>Finish 30% design and environmental</a:t>
            </a:r>
          </a:p>
          <a:p>
            <a:pPr lvl="1"/>
            <a:r>
              <a:rPr lang="en-US" sz="2100" dirty="0" smtClean="0"/>
              <a:t>Funding </a:t>
            </a:r>
          </a:p>
          <a:p>
            <a:pPr lvl="0"/>
            <a:r>
              <a:rPr lang="en-US" sz="2100" dirty="0" smtClean="0"/>
              <a:t>Operator Recruitment and </a:t>
            </a:r>
            <a:r>
              <a:rPr lang="en-US" sz="2100" dirty="0" smtClean="0"/>
              <a:t>Retention (existing resources)</a:t>
            </a:r>
            <a:endParaRPr lang="en-US" sz="2100" dirty="0" smtClean="0"/>
          </a:p>
          <a:p>
            <a:pPr lvl="0"/>
            <a:r>
              <a:rPr lang="en-US" sz="2100" dirty="0" smtClean="0"/>
              <a:t>Jones Ferry Park and Ride Repair </a:t>
            </a:r>
            <a:r>
              <a:rPr lang="en-US" sz="2100" dirty="0" smtClean="0"/>
              <a:t>(grant funded)</a:t>
            </a:r>
            <a:endParaRPr lang="en-US" sz="2100" dirty="0" smtClean="0"/>
          </a:p>
          <a:p>
            <a:pPr lvl="0"/>
            <a:r>
              <a:rPr lang="en-US" sz="2100" dirty="0" smtClean="0"/>
              <a:t>Safety Upgrades to Entrance Gate </a:t>
            </a:r>
            <a:r>
              <a:rPr lang="en-US" sz="2100" dirty="0" smtClean="0"/>
              <a:t>(grant funded)</a:t>
            </a:r>
            <a:endParaRPr lang="en-US" sz="2100" dirty="0" smtClean="0"/>
          </a:p>
          <a:p>
            <a:pPr lvl="0"/>
            <a:r>
              <a:rPr lang="en-US" sz="2100" dirty="0" smtClean="0"/>
              <a:t>Bus Stop Improvement </a:t>
            </a:r>
            <a:r>
              <a:rPr lang="en-US" sz="2100" dirty="0" smtClean="0"/>
              <a:t>Project (grant funded)</a:t>
            </a:r>
          </a:p>
          <a:p>
            <a:pPr lvl="1"/>
            <a:r>
              <a:rPr lang="en-US" sz="2100" dirty="0" smtClean="0"/>
              <a:t>Solar </a:t>
            </a:r>
            <a:r>
              <a:rPr lang="en-US" sz="2100" dirty="0" smtClean="0"/>
              <a:t>Lighting and Small Solar Powered Real-time Signs </a:t>
            </a:r>
            <a:endParaRPr lang="en-US" sz="2100" dirty="0" smtClean="0"/>
          </a:p>
          <a:p>
            <a:r>
              <a:rPr lang="en-US" sz="2100" dirty="0"/>
              <a:t>Solar Canopy Feasibility </a:t>
            </a:r>
            <a:r>
              <a:rPr lang="en-US" sz="2100" dirty="0" smtClean="0"/>
              <a:t>Study (grant funded)</a:t>
            </a:r>
            <a:endParaRPr lang="en-US" sz="2100" dirty="0" smtClean="0"/>
          </a:p>
          <a:p>
            <a:r>
              <a:rPr lang="en-US" sz="2100" dirty="0" smtClean="0"/>
              <a:t>Continue Art in Transit Collaboration </a:t>
            </a:r>
            <a:r>
              <a:rPr lang="en-US" sz="2100" dirty="0" smtClean="0"/>
              <a:t>(existing </a:t>
            </a:r>
            <a:r>
              <a:rPr lang="en-US" sz="2100" dirty="0" err="1" smtClean="0"/>
              <a:t>resrouces</a:t>
            </a:r>
            <a:r>
              <a:rPr lang="en-US" sz="2100" dirty="0" smtClean="0"/>
              <a:t>)</a:t>
            </a:r>
            <a:endParaRPr lang="en-US" sz="2100" dirty="0" smtClean="0"/>
          </a:p>
          <a:p>
            <a:pPr lvl="0"/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798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Current Status 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990600"/>
            <a:ext cx="8534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 begun work internally and with the Town’s Business Management Department (BMD) towards developing our FY19-20 budget proposal. 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Town </a:t>
            </a:r>
            <a:r>
              <a:rPr lang="en-US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of Chapel Hill Budget Calendar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May 1 – Manager’s Recommended Budget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May 8 – Public Hearing on Recommended Budget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May 15 – Budget Work Session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June 5 – Budget Work Session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June 12 – Proposed Adoption Date for FY2019-2020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00254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FY2019-20 Potential Budget Adjustments 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334000"/>
          </a:xfrm>
        </p:spPr>
        <p:txBody>
          <a:bodyPr/>
          <a:lstStyle/>
          <a:p>
            <a:pPr lvl="0"/>
            <a:r>
              <a:rPr lang="en-US" sz="2400" dirty="0" smtClean="0"/>
              <a:t>SMAP – State Funding Down </a:t>
            </a:r>
            <a:r>
              <a:rPr lang="en-US" sz="2400" dirty="0" smtClean="0"/>
              <a:t>~$</a:t>
            </a:r>
            <a:r>
              <a:rPr lang="en-US" sz="2400" dirty="0" smtClean="0"/>
              <a:t>686</a:t>
            </a:r>
            <a:r>
              <a:rPr lang="en-US" sz="2400" dirty="0" smtClean="0"/>
              <a:t>K</a:t>
            </a:r>
          </a:p>
          <a:p>
            <a:pPr lvl="1"/>
            <a:r>
              <a:rPr lang="en-US" sz="2000" dirty="0" smtClean="0"/>
              <a:t>Potential for restoration and offset with State Match/CMAQ </a:t>
            </a:r>
            <a:endParaRPr lang="en-US" sz="2000" dirty="0" smtClean="0"/>
          </a:p>
          <a:p>
            <a:pPr lvl="0"/>
            <a:r>
              <a:rPr lang="en-US" sz="2400" dirty="0" smtClean="0"/>
              <a:t>Orange County Transit Plan (cost of existing service funding down $~150K)</a:t>
            </a:r>
          </a:p>
          <a:p>
            <a:pPr lvl="1"/>
            <a:r>
              <a:rPr lang="en-US" sz="2000" dirty="0" smtClean="0"/>
              <a:t>Looking at options </a:t>
            </a:r>
          </a:p>
          <a:p>
            <a:r>
              <a:rPr lang="en-US" sz="2400" dirty="0"/>
              <a:t>Fuel, pay and health insurance </a:t>
            </a:r>
            <a:endParaRPr lang="en-US" sz="2400" b="1" dirty="0"/>
          </a:p>
          <a:p>
            <a:r>
              <a:rPr lang="en-US" sz="2400" dirty="0" smtClean="0"/>
              <a:t>Capital – State match for bus purchases and grants </a:t>
            </a:r>
          </a:p>
          <a:p>
            <a:pPr lvl="1"/>
            <a:r>
              <a:rPr lang="en-US" sz="2000" dirty="0" smtClean="0"/>
              <a:t>Fleet size adjusted from 99 to 93 </a:t>
            </a:r>
          </a:p>
          <a:p>
            <a:pPr lvl="1"/>
            <a:r>
              <a:rPr lang="en-US" sz="2000" dirty="0" smtClean="0"/>
              <a:t>Only had to debt-finance 14 buses (at lower than expected rates)</a:t>
            </a:r>
          </a:p>
          <a:p>
            <a:pPr lvl="1"/>
            <a:r>
              <a:rPr lang="en-US" sz="2000" dirty="0" smtClean="0"/>
              <a:t>Federal/State grants for Demand Response Vehicles </a:t>
            </a:r>
          </a:p>
          <a:p>
            <a:r>
              <a:rPr lang="en-US" sz="2400" dirty="0"/>
              <a:t>S</a:t>
            </a:r>
            <a:r>
              <a:rPr lang="en-US" sz="2400" dirty="0" smtClean="0"/>
              <a:t>light </a:t>
            </a:r>
            <a:r>
              <a:rPr lang="en-US" sz="2400" dirty="0" smtClean="0"/>
              <a:t>increase in FTA 5307 and 5339 funds </a:t>
            </a:r>
          </a:p>
          <a:p>
            <a:r>
              <a:rPr lang="en-US" sz="2400" dirty="0" smtClean="0"/>
              <a:t>Advertising Revenue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5152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chemeClr val="bg1"/>
                </a:solidFill>
              </a:rPr>
              <a:t>Capital/Maintenance Trends </a:t>
            </a:r>
            <a:endParaRPr lang="en-US" sz="4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882536"/>
            <a:ext cx="5562600" cy="25429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153" y="3581400"/>
            <a:ext cx="5492047" cy="24209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58894" y="914400"/>
            <a:ext cx="2688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CHT Average </a:t>
            </a:r>
            <a:r>
              <a:rPr lang="en-US" dirty="0" smtClean="0"/>
              <a:t>Bus Fleet </a:t>
            </a:r>
            <a:r>
              <a:rPr lang="en-US" dirty="0"/>
              <a:t>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8655" y="3657600"/>
            <a:ext cx="2797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CHT Number of </a:t>
            </a:r>
            <a:r>
              <a:rPr lang="en-US" dirty="0" smtClean="0"/>
              <a:t>Bus Failures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667000" y="3276600"/>
            <a:ext cx="457200" cy="609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38200" y="38862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Last infusion of federal grant funds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60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762000"/>
            <a:ext cx="9144000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</a:t>
            </a:r>
            <a:r>
              <a:rPr lang="en-US" dirty="0" smtClean="0"/>
              <a:t>eplacement of </a:t>
            </a:r>
            <a:r>
              <a:rPr lang="en-US" dirty="0" smtClean="0"/>
              <a:t>49 </a:t>
            </a:r>
            <a:r>
              <a:rPr lang="en-US" dirty="0" smtClean="0"/>
              <a:t>fixed route buses by </a:t>
            </a:r>
            <a:r>
              <a:rPr lang="en-US" dirty="0" smtClean="0"/>
              <a:t>FY20 </a:t>
            </a:r>
            <a:r>
              <a:rPr lang="en-US" dirty="0" smtClean="0"/>
              <a:t>(</a:t>
            </a:r>
            <a:r>
              <a:rPr lang="en-US" dirty="0" smtClean="0"/>
              <a:t>39 of 42 delivered/ordered for FY19)</a:t>
            </a:r>
            <a:endParaRPr lang="en-US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16 Fixed Route buses replaced through FY17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6 Fixed Route buses </a:t>
            </a:r>
            <a:r>
              <a:rPr lang="en-US" dirty="0"/>
              <a:t>d</a:t>
            </a:r>
            <a:r>
              <a:rPr lang="en-US" dirty="0" smtClean="0"/>
              <a:t>elivered in May 2018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6 Fixed Route buses delivered in February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8 Fixed Route buses on order for delivery in August </a:t>
            </a:r>
            <a:r>
              <a:rPr lang="en-US" dirty="0" smtClean="0"/>
              <a:t>2019 and December 2020</a:t>
            </a:r>
            <a:endParaRPr lang="en-US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3 Fixed Route buses pending order with Electric bus </a:t>
            </a:r>
            <a:r>
              <a:rPr lang="en-US" dirty="0" smtClean="0"/>
              <a:t>grant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FF00"/>
                </a:solidFill>
              </a:rPr>
              <a:t>2 Fixed Route buses with existing Capital Reserve Funds (FY20 delivery)  </a:t>
            </a:r>
            <a:endParaRPr lang="en-US" dirty="0" smtClean="0">
              <a:solidFill>
                <a:srgbClr val="FFFF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</a:t>
            </a:r>
            <a:r>
              <a:rPr lang="en-US" dirty="0" smtClean="0"/>
              <a:t>eplacement </a:t>
            </a:r>
            <a:r>
              <a:rPr lang="en-US" dirty="0"/>
              <a:t>of </a:t>
            </a:r>
            <a:r>
              <a:rPr lang="en-US" dirty="0" smtClean="0"/>
              <a:t>20</a:t>
            </a:r>
            <a:r>
              <a:rPr lang="en-US" dirty="0" smtClean="0"/>
              <a:t> </a:t>
            </a:r>
            <a:r>
              <a:rPr lang="en-US" dirty="0" smtClean="0"/>
              <a:t>Demand Response </a:t>
            </a:r>
            <a:r>
              <a:rPr lang="en-US" dirty="0" smtClean="0"/>
              <a:t>vehicles by FY20 (20 of 20 delivered/ordered by FY19)</a:t>
            </a:r>
            <a:endParaRPr lang="en-US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7 Demand </a:t>
            </a:r>
            <a:r>
              <a:rPr lang="en-US" dirty="0"/>
              <a:t>R</a:t>
            </a:r>
            <a:r>
              <a:rPr lang="en-US" dirty="0" smtClean="0"/>
              <a:t>esponse vehicles delivered in FY18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7</a:t>
            </a:r>
            <a:r>
              <a:rPr lang="en-US" dirty="0" smtClean="0"/>
              <a:t> Demand Response vehicles on </a:t>
            </a:r>
            <a:r>
              <a:rPr lang="en-US" dirty="0" smtClean="0"/>
              <a:t>order grant funds (FY19 delivery)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FF00"/>
                </a:solidFill>
              </a:rPr>
              <a:t>6 Demand Response vehicles w/ Capital </a:t>
            </a:r>
            <a:r>
              <a:rPr lang="en-US" dirty="0">
                <a:solidFill>
                  <a:srgbClr val="FFFF00"/>
                </a:solidFill>
              </a:rPr>
              <a:t>R</a:t>
            </a:r>
            <a:r>
              <a:rPr lang="en-US" dirty="0" smtClean="0">
                <a:solidFill>
                  <a:srgbClr val="FFFF00"/>
                </a:solidFill>
              </a:rPr>
              <a:t>eserve and state match (FY20 delivery)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Capital Plan Savings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Fleet size from 99 to 93 ($2.5M+)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Only debt financed 14 buses (at planned cost of 12)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Demand response fleet replaced w/ grant funds ($1.5M)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Orange County Transit Plan funds for 8 buses (3 planned - $2.3M)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Eubanks Park and Ride turnaround repaired by private developer ($750K+)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FF00"/>
                </a:solidFill>
              </a:rPr>
              <a:t>State match and grant </a:t>
            </a:r>
            <a:r>
              <a:rPr lang="en-US" dirty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rgbClr val="FFFF00"/>
                </a:solidFill>
              </a:rPr>
              <a:t>unds have offset Partner match </a:t>
            </a:r>
            <a:r>
              <a:rPr lang="en-US" dirty="0">
                <a:solidFill>
                  <a:srgbClr val="FFFF00"/>
                </a:solidFill>
              </a:rPr>
              <a:t>n</a:t>
            </a:r>
            <a:r>
              <a:rPr lang="en-US" dirty="0" smtClean="0">
                <a:solidFill>
                  <a:srgbClr val="FFFF00"/>
                </a:solidFill>
              </a:rPr>
              <a:t>eeds ($840K) </a:t>
            </a:r>
            <a:endParaRPr lang="en-US" dirty="0">
              <a:solidFill>
                <a:srgbClr val="FFFF00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19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chemeClr val="bg1"/>
                </a:solidFill>
              </a:rPr>
              <a:t>Capital Plan FY16-28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4683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Partner Contribution Estimates for FY20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" y="914400"/>
            <a:ext cx="9067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Staff has </a:t>
            </a:r>
            <a:r>
              <a:rPr lang="en-US" sz="2400" dirty="0" smtClean="0"/>
              <a:t>submitted a preliminary budget (totaling $</a:t>
            </a:r>
            <a:r>
              <a:rPr lang="en-US" sz="2400" dirty="0" smtClean="0"/>
              <a:t>24.8M) </a:t>
            </a:r>
            <a:r>
              <a:rPr lang="en-US" sz="2400" dirty="0" smtClean="0"/>
              <a:t>to the Business Management </a:t>
            </a:r>
            <a:r>
              <a:rPr lang="en-US" sz="2400" dirty="0" smtClean="0"/>
              <a:t>Department.</a:t>
            </a: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These figures </a:t>
            </a:r>
            <a:r>
              <a:rPr lang="en-US" sz="2400" dirty="0" smtClean="0"/>
              <a:t>below are </a:t>
            </a:r>
            <a:r>
              <a:rPr lang="en-US" sz="2400" dirty="0" smtClean="0"/>
              <a:t>shared in the interest of full disclosure for planning purposes, but are </a:t>
            </a:r>
            <a:r>
              <a:rPr lang="en-US" sz="2400" dirty="0" smtClean="0"/>
              <a:t>tentative and will be refined.</a:t>
            </a: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Budget still needs to go through Town Manager’s recommendation to Council, and Council approval.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Includes debt service </a:t>
            </a:r>
            <a:r>
              <a:rPr lang="en-US" sz="2400" dirty="0" smtClean="0"/>
              <a:t>payments, but no additional capital from partners.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089171"/>
              </p:ext>
            </p:extLst>
          </p:nvPr>
        </p:nvGraphicFramePr>
        <p:xfrm>
          <a:off x="76201" y="4038600"/>
          <a:ext cx="8991599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5222"/>
                <a:gridCol w="1698093"/>
                <a:gridCol w="1790659"/>
                <a:gridCol w="1570417"/>
                <a:gridCol w="1417208"/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Approx. Total Share per Partner </a:t>
                      </a:r>
                      <a:endParaRPr lang="en-US" sz="13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FY18-19 Contribution</a:t>
                      </a:r>
                      <a:endParaRPr lang="en-US" sz="13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FY19-20 Contribution*</a:t>
                      </a:r>
                      <a:endParaRPr lang="en-US" sz="13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FY19-20* Difference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FY20 Projection</a:t>
                      </a:r>
                      <a:endParaRPr lang="en-US" sz="13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Chapel Hill</a:t>
                      </a:r>
                      <a:endParaRPr lang="en-US" sz="13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 $           5,388,052.00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$              5,491,174.00 </a:t>
                      </a:r>
                      <a:endParaRPr lang="en-US" sz="13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 $            103,122.00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 $    5,682,000.00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UNC</a:t>
                      </a:r>
                      <a:endParaRPr lang="en-US" sz="13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 $           8,575,736.00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$              8,730,231.00 </a:t>
                      </a:r>
                      <a:endParaRPr lang="en-US" sz="13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 $            154,495.00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 $    9,438,000.00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Carrboro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 $           1,808,945.00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$              1,843,566.00 </a:t>
                      </a:r>
                      <a:endParaRPr lang="en-US" sz="13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 $              34,621.00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 $    1,919,000.00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Total Local Funding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 $         15,772,733.00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$           16,064,971.00 </a:t>
                      </a:r>
                      <a:endParaRPr lang="en-US" sz="13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 $            301,876.00 </a:t>
                      </a:r>
                      <a:endParaRPr lang="en-US" sz="13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 $  17,039,000.00 </a:t>
                      </a:r>
                      <a:endParaRPr lang="en-US" sz="13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7" marR="8767" marT="8767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94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Potential </a:t>
            </a:r>
            <a:r>
              <a:rPr lang="en-US" b="1" dirty="0" smtClean="0"/>
              <a:t>FY20 </a:t>
            </a:r>
            <a:r>
              <a:rPr lang="en-US" b="1" dirty="0" smtClean="0"/>
              <a:t>Service Considerations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762000"/>
            <a:ext cx="8991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Staff </a:t>
            </a:r>
            <a:r>
              <a:rPr lang="en-US" sz="2800" dirty="0"/>
              <a:t>has identified some potential service improvements/adjustments for FY20 that are consistent with the Short Range Transit Plan and can be funded with Orange County Transit Plan </a:t>
            </a:r>
            <a:r>
              <a:rPr lang="en-US" sz="2800" dirty="0" smtClean="0"/>
              <a:t>funds, State </a:t>
            </a:r>
            <a:r>
              <a:rPr lang="en-US" sz="2800" dirty="0"/>
              <a:t>CMAQ </a:t>
            </a:r>
            <a:r>
              <a:rPr lang="en-US" sz="2800" dirty="0" smtClean="0"/>
              <a:t>funds and minor service adjustments </a:t>
            </a:r>
            <a:r>
              <a:rPr lang="en-US" sz="2800" dirty="0" smtClean="0"/>
              <a:t>(without impacting our ability to implement the Short Range Transit Plan</a:t>
            </a:r>
            <a:r>
              <a:rPr lang="en-US" sz="2800" dirty="0" smtClean="0"/>
              <a:t>):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0" y="3429000"/>
            <a:ext cx="9067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Arial" charset="0"/>
              <a:buChar char="•"/>
            </a:pPr>
            <a:r>
              <a:rPr lang="en-US" sz="2400" b="1" dirty="0">
                <a:solidFill>
                  <a:prstClr val="black"/>
                </a:solidFill>
              </a:rPr>
              <a:t>A Limited – </a:t>
            </a:r>
            <a:r>
              <a:rPr lang="en-US" sz="2400" dirty="0">
                <a:solidFill>
                  <a:prstClr val="black"/>
                </a:solidFill>
              </a:rPr>
              <a:t>Remove from service due to lower ridership demand (several multifamily developments on Hillsborough Street are under construction or being redeveloped</a:t>
            </a:r>
            <a:r>
              <a:rPr lang="en-US" sz="2400" dirty="0" smtClean="0">
                <a:solidFill>
                  <a:prstClr val="black"/>
                </a:solidFill>
              </a:rPr>
              <a:t>).</a:t>
            </a:r>
            <a:endParaRPr lang="en-US" sz="2400" dirty="0" smtClean="0">
              <a:solidFill>
                <a:prstClr val="black"/>
              </a:solidFill>
              <a:latin typeface="+mj-lt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2400" b="1" dirty="0">
                <a:latin typeface="+mj-lt"/>
              </a:rPr>
              <a:t>NS</a:t>
            </a:r>
            <a:r>
              <a:rPr lang="en-US" sz="2400" dirty="0">
                <a:latin typeface="+mj-lt"/>
              </a:rPr>
              <a:t> </a:t>
            </a:r>
            <a:r>
              <a:rPr lang="mr-IN" sz="2400" dirty="0">
                <a:latin typeface="+mj-lt"/>
              </a:rPr>
              <a:t>–</a:t>
            </a:r>
            <a:r>
              <a:rPr lang="en-US" sz="2400" dirty="0">
                <a:latin typeface="+mj-lt"/>
              </a:rPr>
              <a:t> Designed to meet increased demand from multifamily developments in the corridor during morning peak. This will improvement will add trips between 7:00 AM – 9:00 AM between Eubanks Park and Ride and UNC Hospital.</a:t>
            </a:r>
          </a:p>
          <a:p>
            <a:pPr marL="457200" lvl="0" indent="-457200" algn="just">
              <a:buFont typeface="Arial" charset="0"/>
              <a:buChar char="•"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14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Potential FY </a:t>
            </a:r>
            <a:r>
              <a:rPr lang="en-US" b="1" dirty="0"/>
              <a:t>19-20 Service Considerations</a:t>
            </a:r>
            <a:endParaRPr lang="en-US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52400" y="825579"/>
            <a:ext cx="8763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charset="0"/>
              <a:buChar char="•"/>
            </a:pPr>
            <a:r>
              <a:rPr lang="en-US" sz="2400" b="1" dirty="0"/>
              <a:t>CM/CW </a:t>
            </a:r>
            <a:r>
              <a:rPr lang="en-US" sz="2400" dirty="0"/>
              <a:t>– Designed to improve ridership potential by providing bi-directional service on both routes from 7:00 PM – 9:30 PM.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2400" b="1" dirty="0" smtClean="0"/>
              <a:t>HS </a:t>
            </a:r>
            <a:r>
              <a:rPr lang="mr-IN" sz="2400" dirty="0"/>
              <a:t>–</a:t>
            </a:r>
            <a:r>
              <a:rPr lang="en-US" sz="2400" dirty="0"/>
              <a:t> Designed to improve ridership potential by extending the route to serve Downtown, University, UNC Hospital, ACC and </a:t>
            </a:r>
            <a:r>
              <a:rPr lang="en-US" sz="2400" dirty="0" err="1"/>
              <a:t>Culbreth</a:t>
            </a:r>
            <a:r>
              <a:rPr lang="en-US" sz="2400" dirty="0"/>
              <a:t> Road. The route will operate weekdays from 6:00 AM to around 7:00 PM, providing hourly service</a:t>
            </a:r>
            <a:r>
              <a:rPr lang="en-US" sz="2400" dirty="0" smtClean="0"/>
              <a:t>.</a:t>
            </a:r>
            <a:endParaRPr lang="en-US" sz="2400" b="1" dirty="0" smtClean="0"/>
          </a:p>
          <a:p>
            <a:pPr marL="457200" indent="-457200" algn="just">
              <a:buFont typeface="Arial" charset="0"/>
              <a:buChar char="•"/>
            </a:pPr>
            <a:r>
              <a:rPr lang="en-US" sz="2400" b="1" dirty="0" smtClean="0"/>
              <a:t>D</a:t>
            </a:r>
            <a:r>
              <a:rPr lang="en-US" sz="2400" dirty="0" smtClean="0"/>
              <a:t> </a:t>
            </a:r>
            <a:r>
              <a:rPr lang="en-US" sz="2400" dirty="0"/>
              <a:t>– Designed to eliminate overcrowding and improve frequency in a high-demand corridor. The Route will terminate at UNC Hospital </a:t>
            </a:r>
            <a:r>
              <a:rPr lang="en-US" sz="2400" dirty="0" smtClean="0"/>
              <a:t>to </a:t>
            </a:r>
            <a:r>
              <a:rPr lang="en-US" sz="2400" dirty="0"/>
              <a:t>allow for additional trips serving  the University, UNC Hospital, Franklin Street, Elliott Road and Blue Hill District between 6:30 AM to 9:30 PM. The route will no longer serve </a:t>
            </a:r>
            <a:r>
              <a:rPr lang="en-US" sz="2400" dirty="0" err="1"/>
              <a:t>Culbreth</a:t>
            </a:r>
            <a:r>
              <a:rPr lang="en-US" sz="2400" dirty="0"/>
              <a:t> Road and Smith Level Road, which will be served by the </a:t>
            </a:r>
            <a:r>
              <a:rPr lang="en-US" sz="2400" dirty="0" smtClean="0"/>
              <a:t>extension </a:t>
            </a:r>
            <a:r>
              <a:rPr lang="en-US" sz="2400" dirty="0"/>
              <a:t>of the HS route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023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10706</TotalTime>
  <Words>904</Words>
  <Application>Microsoft Office PowerPoint</Application>
  <PresentationFormat>On-screen Show (4:3)</PresentationFormat>
  <Paragraphs>101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Mangal</vt:lpstr>
      <vt:lpstr>Times New Roman</vt:lpstr>
      <vt:lpstr>Wingdings</vt:lpstr>
      <vt:lpstr>1_Office Theme</vt:lpstr>
      <vt:lpstr>  Chapel Hill Transit  FY2019-20 Budget Update    Transit Partners Committee April 23, 2019</vt:lpstr>
      <vt:lpstr>FY2019-20 Potential Priorities </vt:lpstr>
      <vt:lpstr>Current Status </vt:lpstr>
      <vt:lpstr>FY2019-20 Potential Budget Adjustments  </vt:lpstr>
      <vt:lpstr>Capital/Maintenance Trends </vt:lpstr>
      <vt:lpstr>Capital Plan FY16-28</vt:lpstr>
      <vt:lpstr>Partner Contribution Estimates for FY20</vt:lpstr>
      <vt:lpstr>Potential FY20 Service Considerations</vt:lpstr>
      <vt:lpstr>Potential FY 19-20 Service Considerations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Chapel Hill Transit FY 2013/14 Budget Outlook    Chapel Hill Town Council January 28, 2013</dc:title>
  <dc:creator>Brian Litchfield</dc:creator>
  <cp:lastModifiedBy>Brian Litchfield</cp:lastModifiedBy>
  <cp:revision>365</cp:revision>
  <cp:lastPrinted>2019-03-26T13:31:04Z</cp:lastPrinted>
  <dcterms:created xsi:type="dcterms:W3CDTF">2013-01-24T16:06:23Z</dcterms:created>
  <dcterms:modified xsi:type="dcterms:W3CDTF">2019-04-23T14:10:53Z</dcterms:modified>
</cp:coreProperties>
</file>