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7"/>
  </p:notesMasterIdLst>
  <p:handoutMasterIdLst>
    <p:handoutMasterId r:id="rId18"/>
  </p:handoutMasterIdLst>
  <p:sldIdLst>
    <p:sldId id="365" r:id="rId3"/>
    <p:sldId id="405" r:id="rId4"/>
    <p:sldId id="411" r:id="rId5"/>
    <p:sldId id="410" r:id="rId6"/>
    <p:sldId id="404" r:id="rId7"/>
    <p:sldId id="353" r:id="rId8"/>
    <p:sldId id="350" r:id="rId9"/>
    <p:sldId id="409" r:id="rId10"/>
    <p:sldId id="401" r:id="rId11"/>
    <p:sldId id="412" r:id="rId12"/>
    <p:sldId id="388" r:id="rId13"/>
    <p:sldId id="387" r:id="rId14"/>
    <p:sldId id="407" r:id="rId15"/>
    <p:sldId id="40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Pennoyer" initials="KP" lastIdx="3" clrIdx="0">
    <p:extLst>
      <p:ext uri="{19B8F6BF-5375-455C-9EA6-DF929625EA0E}">
        <p15:presenceInfo xmlns:p15="http://schemas.microsoft.com/office/powerpoint/2012/main" userId="S-1-5-21-1859792686-958881071-1848903544-19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DDA78A"/>
    <a:srgbClr val="FFCCFF"/>
    <a:srgbClr val="986339"/>
    <a:srgbClr val="B9835B"/>
    <a:srgbClr val="B1A585"/>
    <a:srgbClr val="8D805B"/>
    <a:srgbClr val="BEA662"/>
    <a:srgbClr val="CAAF92"/>
    <a:srgbClr val="8E9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0294" autoAdjust="0"/>
  </p:normalViewPr>
  <p:slideViewPr>
    <p:cSldViewPr snapToGrid="0" showGuides="1">
      <p:cViewPr varScale="1">
        <p:scale>
          <a:sx n="56" d="100"/>
          <a:sy n="56" d="100"/>
        </p:scale>
        <p:origin x="1060" y="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F3A497-29E8-48DA-8F4E-6A99C267A076}" type="datetimeFigureOut">
              <a:rPr lang="en-US" smtClean="0"/>
              <a:t>5/8/2019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9DF0FA1-7499-4CB4-AD7F-2D809548E687}" type="slidenum">
              <a:rPr lang="en-US" smtClean="0"/>
              <a:t>‹#›</a:t>
            </a:fld>
            <a:endParaRPr lang="en-US" dirty="0"/>
          </a:p>
        </p:txBody>
      </p:sp>
    </p:spTree>
    <p:extLst>
      <p:ext uri="{BB962C8B-B14F-4D97-AF65-F5344CB8AC3E}">
        <p14:creationId xmlns:p14="http://schemas.microsoft.com/office/powerpoint/2010/main" val="402337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F3F409-9527-4D3A-8455-ED0ED14EA287}" type="datetimeFigureOut">
              <a:rPr lang="en-US" smtClean="0"/>
              <a:t>5/8/2019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9F6A9E-8B6E-4257-A818-0B455E0EBE0B}" type="slidenum">
              <a:rPr lang="en-US" smtClean="0"/>
              <a:t>‹#›</a:t>
            </a:fld>
            <a:endParaRPr lang="en-US" dirty="0"/>
          </a:p>
        </p:txBody>
      </p:sp>
    </p:spTree>
    <p:extLst>
      <p:ext uri="{BB962C8B-B14F-4D97-AF65-F5344CB8AC3E}">
        <p14:creationId xmlns:p14="http://schemas.microsoft.com/office/powerpoint/2010/main" val="410968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Introduction:</a:t>
            </a:r>
          </a:p>
          <a:p>
            <a:pPr marL="171450" indent="-171450">
              <a:buFont typeface="Arial" panose="020B0604020202020204" pitchFamily="34" charset="0"/>
              <a:buChar char="•"/>
            </a:pPr>
            <a:r>
              <a:rPr lang="en-US" baseline="0" dirty="0" smtClean="0"/>
              <a:t>We are here this evening for the Public Hearing on the Manager’s Recommended Budget for FY 2019-20.  </a:t>
            </a:r>
          </a:p>
          <a:p>
            <a:pPr marL="171450" indent="-171450">
              <a:buFont typeface="Arial" panose="020B0604020202020204" pitchFamily="34" charset="0"/>
              <a:buChar char="•"/>
            </a:pPr>
            <a:r>
              <a:rPr lang="en-US" baseline="0" dirty="0" smtClean="0"/>
              <a:t>My presentation is 14 slides and should last about 10 minutes.  </a:t>
            </a:r>
          </a:p>
          <a:p>
            <a:pPr marL="171450" indent="-171450">
              <a:buFont typeface="Arial" panose="020B0604020202020204" pitchFamily="34" charset="0"/>
              <a:buChar char="•"/>
            </a:pPr>
            <a:r>
              <a:rPr lang="en-US" baseline="0" dirty="0" smtClean="0"/>
              <a:t>At the end of the presentation, Council may open the public hearing to receive comments from the public on the recommended FY 20 Budget.</a:t>
            </a:r>
          </a:p>
        </p:txBody>
      </p:sp>
      <p:sp>
        <p:nvSpPr>
          <p:cNvPr id="4" name="Slide Number Placeholder 3"/>
          <p:cNvSpPr>
            <a:spLocks noGrp="1"/>
          </p:cNvSpPr>
          <p:nvPr>
            <p:ph type="sldNum" sz="quarter" idx="10"/>
          </p:nvPr>
        </p:nvSpPr>
        <p:spPr/>
        <p:txBody>
          <a:bodyPr/>
          <a:lstStyle/>
          <a:p>
            <a:fld id="{BE9F6A9E-8B6E-4257-A818-0B455E0EBE0B}" type="slidenum">
              <a:rPr lang="en-US" smtClean="0"/>
              <a:t>1</a:t>
            </a:fld>
            <a:endParaRPr lang="en-US" dirty="0"/>
          </a:p>
        </p:txBody>
      </p:sp>
    </p:spTree>
    <p:extLst>
      <p:ext uri="{BB962C8B-B14F-4D97-AF65-F5344CB8AC3E}">
        <p14:creationId xmlns:p14="http://schemas.microsoft.com/office/powerpoint/2010/main" val="106325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10</a:t>
            </a:fld>
            <a:endParaRPr lang="en-US" dirty="0"/>
          </a:p>
        </p:txBody>
      </p:sp>
    </p:spTree>
    <p:extLst>
      <p:ext uri="{BB962C8B-B14F-4D97-AF65-F5344CB8AC3E}">
        <p14:creationId xmlns:p14="http://schemas.microsoft.com/office/powerpoint/2010/main" val="237300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E9F6A9E-8B6E-4257-A818-0B455E0EBE0B}" type="slidenum">
              <a:rPr lang="en-US" smtClean="0"/>
              <a:t>11</a:t>
            </a:fld>
            <a:endParaRPr lang="en-US" dirty="0"/>
          </a:p>
        </p:txBody>
      </p:sp>
    </p:spTree>
    <p:extLst>
      <p:ext uri="{BB962C8B-B14F-4D97-AF65-F5344CB8AC3E}">
        <p14:creationId xmlns:p14="http://schemas.microsoft.com/office/powerpoint/2010/main" val="3433055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 today for the Public Hearing.</a:t>
            </a:r>
          </a:p>
          <a:p>
            <a:endParaRPr lang="en-US" b="1" dirty="0" smtClean="0"/>
          </a:p>
          <a:p>
            <a:r>
              <a:rPr lang="en-US" b="1" dirty="0" smtClean="0"/>
              <a:t>Next steps:</a:t>
            </a:r>
          </a:p>
          <a:p>
            <a:r>
              <a:rPr lang="en-US" b="0" dirty="0" smtClean="0"/>
              <a:t>May 15</a:t>
            </a:r>
            <a:r>
              <a:rPr lang="en-US" b="0" baseline="30000" dirty="0" smtClean="0"/>
              <a:t>th</a:t>
            </a:r>
            <a:r>
              <a:rPr lang="en-US" b="0" baseline="0" dirty="0" smtClean="0"/>
              <a:t> – budget </a:t>
            </a:r>
            <a:r>
              <a:rPr lang="en-US" b="0" baseline="0" dirty="0" err="1" smtClean="0"/>
              <a:t>worksession</a:t>
            </a:r>
            <a:endParaRPr lang="en-US" b="0" dirty="0" smtClean="0"/>
          </a:p>
          <a:p>
            <a:endParaRPr lang="en-US" b="1" dirty="0" smtClean="0"/>
          </a:p>
          <a:p>
            <a:r>
              <a:rPr lang="en-US" b="0" dirty="0" smtClean="0"/>
              <a:t>June 5</a:t>
            </a:r>
            <a:r>
              <a:rPr lang="en-US" b="0" baseline="30000" dirty="0" smtClean="0"/>
              <a:t>th</a:t>
            </a:r>
            <a:r>
              <a:rPr lang="en-US" b="0" dirty="0" smtClean="0"/>
              <a:t> – will</a:t>
            </a:r>
            <a:r>
              <a:rPr lang="en-US" b="0" baseline="0" dirty="0" smtClean="0"/>
              <a:t> be a budget </a:t>
            </a:r>
            <a:r>
              <a:rPr lang="en-US" b="0" baseline="0" dirty="0" err="1" smtClean="0"/>
              <a:t>worksession</a:t>
            </a:r>
            <a:r>
              <a:rPr lang="en-US" b="0" baseline="0" dirty="0" smtClean="0"/>
              <a:t> if necessary; scheduled to follow-up on last conversation focused on strategic work plans</a:t>
            </a:r>
          </a:p>
          <a:p>
            <a:endParaRPr lang="en-US" b="0" baseline="0" dirty="0" smtClean="0"/>
          </a:p>
          <a:p>
            <a:r>
              <a:rPr lang="en-US" b="0" baseline="0" dirty="0" smtClean="0"/>
              <a:t>June 12</a:t>
            </a:r>
            <a:r>
              <a:rPr lang="en-US" b="0" baseline="30000" dirty="0" smtClean="0"/>
              <a:t>th</a:t>
            </a:r>
            <a:r>
              <a:rPr lang="en-US" b="0" baseline="0" dirty="0" smtClean="0"/>
              <a:t> – proposed adoption of the FY 2019-20 budget</a:t>
            </a:r>
            <a:endParaRPr lang="en-US" b="0" dirty="0"/>
          </a:p>
        </p:txBody>
      </p:sp>
      <p:sp>
        <p:nvSpPr>
          <p:cNvPr id="4" name="Slide Number Placeholder 3"/>
          <p:cNvSpPr>
            <a:spLocks noGrp="1"/>
          </p:cNvSpPr>
          <p:nvPr>
            <p:ph type="sldNum" sz="quarter" idx="10"/>
          </p:nvPr>
        </p:nvSpPr>
        <p:spPr/>
        <p:txBody>
          <a:bodyPr/>
          <a:lstStyle/>
          <a:p>
            <a:fld id="{BE9F6A9E-8B6E-4257-A818-0B455E0EBE0B}" type="slidenum">
              <a:rPr lang="en-US" smtClean="0"/>
              <a:t>12</a:t>
            </a:fld>
            <a:endParaRPr lang="en-US" dirty="0"/>
          </a:p>
        </p:txBody>
      </p:sp>
    </p:spTree>
    <p:extLst>
      <p:ext uri="{BB962C8B-B14F-4D97-AF65-F5344CB8AC3E}">
        <p14:creationId xmlns:p14="http://schemas.microsoft.com/office/powerpoint/2010/main" val="2416151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E9F6A9E-8B6E-4257-A818-0B455E0EBE0B}" type="slidenum">
              <a:rPr lang="en-US" smtClean="0"/>
              <a:t>13</a:t>
            </a:fld>
            <a:endParaRPr lang="en-US" dirty="0"/>
          </a:p>
        </p:txBody>
      </p:sp>
    </p:spTree>
    <p:extLst>
      <p:ext uri="{BB962C8B-B14F-4D97-AF65-F5344CB8AC3E}">
        <p14:creationId xmlns:p14="http://schemas.microsoft.com/office/powerpoint/2010/main" val="318150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E9F6A9E-8B6E-4257-A818-0B455E0EBE0B}" type="slidenum">
              <a:rPr lang="en-US" smtClean="0"/>
              <a:t>14</a:t>
            </a:fld>
            <a:endParaRPr lang="en-US" dirty="0"/>
          </a:p>
        </p:txBody>
      </p:sp>
    </p:spTree>
    <p:extLst>
      <p:ext uri="{BB962C8B-B14F-4D97-AF65-F5344CB8AC3E}">
        <p14:creationId xmlns:p14="http://schemas.microsoft.com/office/powerpoint/2010/main" val="208805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Manager’s Recommended</a:t>
            </a:r>
            <a:r>
              <a:rPr lang="en-US" baseline="0" dirty="0" smtClean="0"/>
              <a:t> Budget was presented to Council on May 1</a:t>
            </a:r>
            <a:r>
              <a:rPr lang="en-US" baseline="30000" dirty="0" smtClean="0"/>
              <a:t>st</a:t>
            </a:r>
            <a:r>
              <a:rPr lang="en-US" baseline="0" dirty="0" smtClean="0"/>
              <a:t>.  Tonight’s presentation is a summary of that presentation.</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The FY 2019-20</a:t>
            </a:r>
            <a:r>
              <a:rPr lang="en-US" baseline="0" dirty="0" smtClean="0"/>
              <a:t> Manager’s Recommended Budget Highlights:</a:t>
            </a:r>
            <a:endParaRPr lang="en-US" dirty="0" smtClean="0"/>
          </a:p>
          <a:p>
            <a:pPr marL="171450" indent="-171450">
              <a:buFont typeface="Arial" panose="020B0604020202020204" pitchFamily="34" charset="0"/>
              <a:buChar char="•"/>
            </a:pPr>
            <a:r>
              <a:rPr lang="en-US" dirty="0" smtClean="0"/>
              <a:t>$113,030,494 total</a:t>
            </a:r>
            <a:r>
              <a:rPr lang="en-US" baseline="0" dirty="0" smtClean="0"/>
              <a:t> for all funds (3.7% increase from FY 2019 budget)</a:t>
            </a:r>
          </a:p>
          <a:p>
            <a:pPr marL="171450" indent="-171450">
              <a:buFont typeface="Arial" panose="020B0604020202020204" pitchFamily="34" charset="0"/>
              <a:buChar char="•"/>
            </a:pPr>
            <a:r>
              <a:rPr lang="en-US" baseline="0" dirty="0" smtClean="0"/>
              <a:t>$68,448,000 for General Fund</a:t>
            </a:r>
          </a:p>
          <a:p>
            <a:pPr marL="171450" indent="-171450">
              <a:buFont typeface="Arial" panose="020B0604020202020204" pitchFamily="34" charset="0"/>
              <a:buChar char="•"/>
            </a:pPr>
            <a:r>
              <a:rPr lang="en-US" baseline="0" dirty="0" smtClean="0"/>
              <a:t>No property tax increase for General Fund or Transit Fund</a:t>
            </a:r>
          </a:p>
          <a:p>
            <a:pPr marL="171450" indent="-171450">
              <a:buFont typeface="Arial" panose="020B0604020202020204" pitchFamily="34" charset="0"/>
              <a:buChar char="•"/>
            </a:pPr>
            <a:r>
              <a:rPr lang="en-US" baseline="0" dirty="0" smtClean="0"/>
              <a:t>1.6 cent property tax increase to support debt service for the $10 million Affordable Housing Bonds &amp; debt for MSC, Streets, Wallace Deck &amp; Elliott Rd 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smtClean="0"/>
              <a:t>The Town’s Budget</a:t>
            </a:r>
            <a:r>
              <a:rPr lang="en-US" altLang="en-US" baseline="0" dirty="0" smtClean="0"/>
              <a:t> is an extension of the Town’s mission and the Council’s strategic goals and in many ways reflects the values of our organization and our community; making stronger connections between Council goals and the Town’s operating budget is a major goal of this year’s budget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No change in core service levels</a:t>
            </a:r>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2</a:t>
            </a:fld>
            <a:endParaRPr lang="en-US" dirty="0"/>
          </a:p>
        </p:txBody>
      </p:sp>
    </p:spTree>
    <p:extLst>
      <p:ext uri="{BB962C8B-B14F-4D97-AF65-F5344CB8AC3E}">
        <p14:creationId xmlns:p14="http://schemas.microsoft.com/office/powerpoint/2010/main" val="97467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3</a:t>
            </a:fld>
            <a:endParaRPr lang="en-US" dirty="0"/>
          </a:p>
        </p:txBody>
      </p:sp>
    </p:spTree>
    <p:extLst>
      <p:ext uri="{BB962C8B-B14F-4D97-AF65-F5344CB8AC3E}">
        <p14:creationId xmlns:p14="http://schemas.microsoft.com/office/powerpoint/2010/main" val="932818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The Town’s Budget</a:t>
            </a:r>
            <a:r>
              <a:rPr lang="en-US" altLang="en-US" baseline="0" dirty="0" smtClean="0"/>
              <a:t> is an extension of the Town’s mission and the Council’s strategic goals and in many ways reflects the values of our organization and our community. </a:t>
            </a:r>
          </a:p>
          <a:p>
            <a:pPr>
              <a:defRPr/>
            </a:pPr>
            <a:endParaRPr lang="en-US" altLang="en-US" baseline="0" dirty="0" smtClean="0"/>
          </a:p>
          <a:p>
            <a:pPr>
              <a:defRPr/>
            </a:pPr>
            <a:r>
              <a:rPr lang="en-US" altLang="en-US" baseline="0" dirty="0" smtClean="0"/>
              <a:t>It begins with the mission of the Town, which are further fleshed out through the Council’s strategic goals of a Connected Community, Economic &amp; Financial Sustainability, a Safe Community, Affordable Housing, a Vibrant &amp; Inclusive Community, Environmental Stewardship and Collaborative &amp; Innovative Organization. As you will see in our budget, many of </a:t>
            </a:r>
            <a:r>
              <a:rPr lang="en-US" altLang="en-US" baseline="0" dirty="0" err="1" smtClean="0"/>
              <a:t>of</a:t>
            </a:r>
            <a:r>
              <a:rPr lang="en-US" altLang="en-US" baseline="0" dirty="0" smtClean="0"/>
              <a:t> investments are directly aligned with these goals.</a:t>
            </a:r>
          </a:p>
          <a:p>
            <a:endParaRPr lang="en-US"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4</a:t>
            </a:fld>
            <a:endParaRPr lang="en-US" dirty="0"/>
          </a:p>
        </p:txBody>
      </p:sp>
    </p:spTree>
    <p:extLst>
      <p:ext uri="{BB962C8B-B14F-4D97-AF65-F5344CB8AC3E}">
        <p14:creationId xmlns:p14="http://schemas.microsoft.com/office/powerpoint/2010/main" val="364331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i="0" baseline="0" dirty="0" smtClean="0">
                <a:latin typeface="+mn-lt"/>
              </a:rPr>
              <a:t>Here are a few of the budget drivers for this year’s increase.  </a:t>
            </a:r>
            <a:endParaRPr lang="en-US" altLang="en-US" i="0" dirty="0" smtClean="0">
              <a:latin typeface="+mn-lt"/>
            </a:endParaRPr>
          </a:p>
          <a:p>
            <a:pPr marL="171450" indent="-171450">
              <a:buFont typeface="Arial" panose="020B0604020202020204" pitchFamily="34" charset="0"/>
              <a:buChar char="•"/>
            </a:pPr>
            <a:endParaRPr lang="en-US" altLang="en-US" i="0" baseline="0" dirty="0" smtClean="0">
              <a:latin typeface="+mn-lt"/>
            </a:endParaRPr>
          </a:p>
          <a:p>
            <a:pPr>
              <a:defRPr/>
            </a:pPr>
            <a:r>
              <a:rPr lang="en-US" altLang="en-US" baseline="0" dirty="0" smtClean="0"/>
              <a:t>SW Debt </a:t>
            </a:r>
            <a:r>
              <a:rPr lang="en-US" altLang="en-US" baseline="0" dirty="0" smtClean="0">
                <a:sym typeface="Wingdings" panose="05000000000000000000" pitchFamily="2" charset="2"/>
              </a:rPr>
              <a:t></a:t>
            </a:r>
            <a:r>
              <a:rPr lang="en-US" altLang="en-US" baseline="0" dirty="0" smtClean="0"/>
              <a:t>$2.7 million general obligations issued in FY 2018 and $3.2 million general obligations proposed issuance in FY 2020</a:t>
            </a:r>
          </a:p>
          <a:p>
            <a:endParaRPr lang="en-US" dirty="0" smtClean="0"/>
          </a:p>
          <a:p>
            <a:r>
              <a:rPr lang="en-US" dirty="0" smtClean="0"/>
              <a:t>$515,000 total increase in retirement contribution 7.75% </a:t>
            </a:r>
            <a:r>
              <a:rPr lang="en-US" dirty="0" smtClean="0">
                <a:sym typeface="Wingdings" panose="05000000000000000000" pitchFamily="2" charset="2"/>
              </a:rPr>
              <a:t> 8.95% </a:t>
            </a:r>
            <a:r>
              <a:rPr lang="en-US" b="1" dirty="0" smtClean="0">
                <a:sym typeface="Wingdings" panose="05000000000000000000" pitchFamily="2" charset="2"/>
              </a:rPr>
              <a:t>(1.2% increase)</a:t>
            </a:r>
            <a:r>
              <a:rPr lang="en-US" dirty="0" smtClean="0">
                <a:sym typeface="Wingdings" panose="05000000000000000000" pitchFamily="2" charset="2"/>
              </a:rPr>
              <a:t> all funds</a:t>
            </a:r>
          </a:p>
          <a:p>
            <a:pPr marL="171450" indent="-171450">
              <a:buFont typeface="Arial" panose="020B0604020202020204" pitchFamily="34" charset="0"/>
              <a:buChar char="•"/>
            </a:pPr>
            <a:r>
              <a:rPr lang="en-US" dirty="0" smtClean="0"/>
              <a:t>$371,000 total general fund </a:t>
            </a:r>
          </a:p>
          <a:p>
            <a:pPr marL="171450" indent="-171450">
              <a:buFont typeface="Arial" panose="020B0604020202020204" pitchFamily="34" charset="0"/>
              <a:buChar char="•"/>
            </a:pPr>
            <a:r>
              <a:rPr lang="en-US" dirty="0" smtClean="0"/>
              <a:t>$144,000 other</a:t>
            </a:r>
            <a:r>
              <a:rPr lang="en-US" baseline="0" dirty="0" smtClean="0"/>
              <a:t> funds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$214,580 total increase in retirement contribution originally anticipated 7.75% </a:t>
            </a:r>
            <a:r>
              <a:rPr lang="en-US" baseline="0" dirty="0" smtClean="0">
                <a:sym typeface="Wingdings" panose="05000000000000000000" pitchFamily="2" charset="2"/>
              </a:rPr>
              <a:t> 8.25% </a:t>
            </a:r>
            <a:r>
              <a:rPr lang="en-US" b="1" baseline="0" dirty="0" smtClean="0">
                <a:sym typeface="Wingdings" panose="05000000000000000000" pitchFamily="2" charset="2"/>
              </a:rPr>
              <a:t>(0.5% increase)</a:t>
            </a:r>
            <a:r>
              <a:rPr lang="en-US" baseline="0" dirty="0" smtClean="0">
                <a:sym typeface="Wingdings" panose="05000000000000000000" pitchFamily="2" charset="2"/>
              </a:rPr>
              <a:t> all funds</a:t>
            </a:r>
          </a:p>
          <a:p>
            <a:pPr marL="171450" indent="-171450">
              <a:buFont typeface="Arial" panose="020B0604020202020204" pitchFamily="34" charset="0"/>
              <a:buChar char="•"/>
            </a:pPr>
            <a:r>
              <a:rPr lang="en-US" baseline="0" dirty="0" smtClean="0">
                <a:sym typeface="Wingdings" panose="05000000000000000000" pitchFamily="2" charset="2"/>
              </a:rPr>
              <a:t>$154,580 total general fund </a:t>
            </a:r>
          </a:p>
          <a:p>
            <a:pPr marL="171450" indent="-171450">
              <a:buFont typeface="Arial" panose="020B0604020202020204" pitchFamily="34" charset="0"/>
              <a:buChar char="•"/>
            </a:pPr>
            <a:r>
              <a:rPr lang="en-US" dirty="0" smtClean="0"/>
              <a:t>$60,000 other funds</a:t>
            </a:r>
          </a:p>
          <a:p>
            <a:endParaRPr lang="en-US"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5</a:t>
            </a:fld>
            <a:endParaRPr lang="en-US" dirty="0"/>
          </a:p>
        </p:txBody>
      </p:sp>
    </p:spTree>
    <p:extLst>
      <p:ext uri="{BB962C8B-B14F-4D97-AF65-F5344CB8AC3E}">
        <p14:creationId xmlns:p14="http://schemas.microsoft.com/office/powerpoint/2010/main" val="87241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75% of Town’s core expenses are employee related because we are a service organization</a:t>
            </a:r>
            <a:r>
              <a:rPr lang="en-US" baseline="0" dirty="0" smtClean="0"/>
              <a:t>.  In order to maintain an excellent workforce to provide excellent services we must recruit and retain excellent employees – to do this the budget includes a 3% of market pay adjustment.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$1,401,851 all funds ; $1,007,687 general fund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Maintain compliance with Orange County Living Wage standards ($13.70 -&gt; $14.25 w/o health benefits &amp; $12.20 -&gt; $12.75 w/ health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smtClean="0"/>
              <a:t>Preliminary rate increase from BCBS of 4.9% (market trending at 6.2%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$358,301 all funds ; $247,190 general fund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baseline="0" dirty="0" smtClean="0">
                <a:solidFill>
                  <a:schemeClr val="tx1"/>
                </a:solidFill>
                <a:effectLst/>
                <a:latin typeface="+mn-lt"/>
                <a:ea typeface="+mn-ea"/>
                <a:cs typeface="+mn-cs"/>
              </a:rPr>
              <a:t>The LGERS is increasing the employer contribution rate from 7.75% to 8.95% for general employees and from 8.5% to 9.7% for LEO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endParaRPr lang="en-US" b="1" dirty="0"/>
          </a:p>
        </p:txBody>
      </p:sp>
      <p:sp>
        <p:nvSpPr>
          <p:cNvPr id="4" name="Slide Number Placeholder 3"/>
          <p:cNvSpPr>
            <a:spLocks noGrp="1"/>
          </p:cNvSpPr>
          <p:nvPr>
            <p:ph type="sldNum" sz="quarter" idx="10"/>
          </p:nvPr>
        </p:nvSpPr>
        <p:spPr/>
        <p:txBody>
          <a:bodyPr/>
          <a:lstStyle/>
          <a:p>
            <a:fld id="{BE9F6A9E-8B6E-4257-A818-0B455E0EBE0B}" type="slidenum">
              <a:rPr lang="en-US" smtClean="0"/>
              <a:t>6</a:t>
            </a:fld>
            <a:endParaRPr lang="en-US" dirty="0"/>
          </a:p>
        </p:txBody>
      </p:sp>
    </p:spTree>
    <p:extLst>
      <p:ext uri="{BB962C8B-B14F-4D97-AF65-F5344CB8AC3E}">
        <p14:creationId xmlns:p14="http://schemas.microsoft.com/office/powerpoint/2010/main" val="379578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FY 2019-20 Manager’s Recommended Budget was developed using the budget</a:t>
            </a:r>
            <a:r>
              <a:rPr lang="en-US" baseline="0" dirty="0" smtClean="0"/>
              <a:t> resolution (2018-06-13/R-5.1) as a framework around which the components are centered upon.</a:t>
            </a:r>
          </a:p>
          <a:p>
            <a:endParaRPr lang="en-US" baseline="0" dirty="0" smtClean="0"/>
          </a:p>
          <a:p>
            <a:r>
              <a:rPr lang="en-US" baseline="0" dirty="0" smtClean="0"/>
              <a:t>Over the next several slides, we will walk you through each of the foundational policies for budget development and the components of the budget that make up each of those areas.</a:t>
            </a:r>
            <a:endParaRPr lang="en-US" dirty="0"/>
          </a:p>
        </p:txBody>
      </p:sp>
      <p:sp>
        <p:nvSpPr>
          <p:cNvPr id="4" name="Slide Number Placeholder 3"/>
          <p:cNvSpPr>
            <a:spLocks noGrp="1"/>
          </p:cNvSpPr>
          <p:nvPr>
            <p:ph type="sldNum" sz="quarter" idx="10"/>
          </p:nvPr>
        </p:nvSpPr>
        <p:spPr/>
        <p:txBody>
          <a:bodyPr/>
          <a:lstStyle/>
          <a:p>
            <a:fld id="{BE9F6A9E-8B6E-4257-A818-0B455E0EBE0B}" type="slidenum">
              <a:rPr lang="en-US" smtClean="0"/>
              <a:t>7</a:t>
            </a:fld>
            <a:endParaRPr lang="en-US" dirty="0"/>
          </a:p>
        </p:txBody>
      </p:sp>
    </p:spTree>
    <p:extLst>
      <p:ext uri="{BB962C8B-B14F-4D97-AF65-F5344CB8AC3E}">
        <p14:creationId xmlns:p14="http://schemas.microsoft.com/office/powerpoint/2010/main" val="2042665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8</a:t>
            </a:fld>
            <a:endParaRPr lang="en-US" dirty="0"/>
          </a:p>
        </p:txBody>
      </p:sp>
    </p:spTree>
    <p:extLst>
      <p:ext uri="{BB962C8B-B14F-4D97-AF65-F5344CB8AC3E}">
        <p14:creationId xmlns:p14="http://schemas.microsoft.com/office/powerpoint/2010/main" val="3928475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altLang="en-US" sz="1200" b="1" kern="0" dirty="0" err="1" smtClean="0"/>
              <a:t>Stormwater</a:t>
            </a:r>
            <a:r>
              <a:rPr lang="en-US" altLang="en-US" sz="1200" b="1" kern="0" dirty="0" smtClean="0"/>
              <a:t> Fund </a:t>
            </a:r>
          </a:p>
          <a:p>
            <a:pPr marL="171450" indent="-171450">
              <a:buFont typeface="Arial" panose="020B0604020202020204" pitchFamily="34" charset="0"/>
              <a:buChar char="•"/>
              <a:defRPr/>
            </a:pPr>
            <a:r>
              <a:rPr lang="en-US" altLang="en-US" sz="1200" b="0" kern="0" dirty="0" smtClean="0"/>
              <a:t>$10</a:t>
            </a:r>
            <a:r>
              <a:rPr lang="en-US" altLang="en-US" sz="1200" b="0" kern="0" baseline="0" dirty="0" smtClean="0"/>
              <a:t> average annual bill increase (</a:t>
            </a:r>
            <a:r>
              <a:rPr lang="en-US" sz="1200" b="0" dirty="0" smtClean="0">
                <a:ea typeface="Calibri"/>
                <a:cs typeface="Times New Roman"/>
              </a:rPr>
              <a:t>10,790</a:t>
            </a:r>
            <a:r>
              <a:rPr lang="en-US" sz="1200" b="0" baseline="0" dirty="0" smtClean="0">
                <a:ea typeface="Calibri"/>
                <a:cs typeface="Times New Roman"/>
              </a:rPr>
              <a:t> bills out of 14,882 (72% of bills) have 2-4 ERUs (increase between $5.64-$11.28)  </a:t>
            </a:r>
            <a:endParaRPr lang="en-US" sz="1200" b="0" dirty="0" smtClean="0">
              <a:ea typeface="Calibri"/>
              <a:cs typeface="Times New Roman"/>
            </a:endParaRPr>
          </a:p>
          <a:p>
            <a:pPr marL="342900" indent="-342900">
              <a:lnSpc>
                <a:spcPct val="115000"/>
              </a:lnSpc>
              <a:spcBef>
                <a:spcPts val="0"/>
              </a:spcBef>
              <a:spcAft>
                <a:spcPts val="0"/>
              </a:spcAft>
              <a:buFont typeface="Symbol"/>
              <a:buChar char=""/>
              <a:defRPr/>
            </a:pPr>
            <a:endParaRPr lang="en-US" sz="1200" b="1" dirty="0" smtClean="0">
              <a:ea typeface="Calibri"/>
              <a:cs typeface="Times New Roman"/>
            </a:endParaRPr>
          </a:p>
          <a:p>
            <a:pPr>
              <a:defRPr/>
            </a:pPr>
            <a:endParaRPr lang="en-US" altLang="en-US" dirty="0" smtClean="0"/>
          </a:p>
          <a:p>
            <a:pPr>
              <a:defRPr/>
            </a:pPr>
            <a:endParaRPr lang="en-US" altLang="en-US"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9</a:t>
            </a:fld>
            <a:endParaRPr lang="en-US" dirty="0"/>
          </a:p>
        </p:txBody>
      </p:sp>
    </p:spTree>
    <p:extLst>
      <p:ext uri="{BB962C8B-B14F-4D97-AF65-F5344CB8AC3E}">
        <p14:creationId xmlns:p14="http://schemas.microsoft.com/office/powerpoint/2010/main" val="64665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14954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96756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247844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solidFill>
                <a:prstClr val="black">
                  <a:lumMod val="10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ctrTitle"/>
          </p:nvPr>
        </p:nvSpPr>
        <p:spPr>
          <a:xfrm>
            <a:off x="914400" y="5181606"/>
            <a:ext cx="10363200" cy="933451"/>
          </a:xfrm>
        </p:spPr>
        <p:txBody>
          <a:bodyPr anchor="b">
            <a:normAutofit/>
          </a:bodyPr>
          <a:lstStyle>
            <a:lvl1pPr algn="ctr">
              <a:defRPr sz="240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828800" y="6096000"/>
            <a:ext cx="8534400" cy="685800"/>
          </a:xfrm>
        </p:spPr>
        <p:txBody>
          <a:bodyPr>
            <a:normAutofit/>
          </a:bodyPr>
          <a:lstStyle>
            <a:lvl1pPr marL="0" indent="0" algn="ctr">
              <a:buNone/>
              <a:defRPr sz="1800">
                <a:solidFill>
                  <a:schemeClr val="accent2">
                    <a:lumMod val="60000"/>
                    <a:lumOff val="40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09576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a:xfrm>
            <a:off x="34837" y="160344"/>
            <a:ext cx="8026403" cy="525463"/>
          </a:xfrm>
        </p:spPr>
        <p:txBody>
          <a:bodyPr/>
          <a:lstStyle>
            <a:lvl1pPr algn="l">
              <a:defRPr>
                <a:solidFill>
                  <a:schemeClr val="bg1">
                    <a:lumMod val="65000"/>
                  </a:schemeClr>
                </a:solidFill>
              </a:defRPr>
            </a:lvl1pPr>
          </a:lstStyle>
          <a:p>
            <a:r>
              <a:rPr lang="en-US" dirty="0"/>
              <a:t>Click to edit Master title style</a:t>
            </a:r>
          </a:p>
        </p:txBody>
      </p:sp>
      <p:sp>
        <p:nvSpPr>
          <p:cNvPr id="13" name="Content Placeholder 12"/>
          <p:cNvSpPr>
            <a:spLocks noGrp="1"/>
          </p:cNvSpPr>
          <p:nvPr>
            <p:ph sz="quarter" idx="13"/>
          </p:nvPr>
        </p:nvSpPr>
        <p:spPr>
          <a:xfrm>
            <a:off x="2032001" y="1092200"/>
            <a:ext cx="6908803" cy="51816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567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62400" y="1295400"/>
            <a:ext cx="8026400" cy="4978400"/>
          </a:xfrm>
        </p:spPr>
        <p:txBody>
          <a:bodyPr>
            <a:normAutofit/>
          </a:bodyPr>
          <a:lstStyle>
            <a:lvl1pPr marL="171442" indent="-171442">
              <a:buFont typeface="Arial" pitchFamily="34" charset="0"/>
              <a:buChar char="•"/>
              <a:defRPr sz="2400">
                <a:solidFill>
                  <a:schemeClr val="accent2">
                    <a:lumMod val="60000"/>
                    <a:lumOff val="40000"/>
                  </a:schemeClr>
                </a:solidFill>
              </a:defRPr>
            </a:lvl1pPr>
            <a:lvl2pPr marL="628619" indent="-171442">
              <a:buFont typeface="Arial" pitchFamily="34" charset="0"/>
              <a:buChar char="•"/>
              <a:defRPr sz="2025">
                <a:solidFill>
                  <a:schemeClr val="accent2">
                    <a:lumMod val="60000"/>
                    <a:lumOff val="40000"/>
                  </a:schemeClr>
                </a:solidFill>
              </a:defRPr>
            </a:lvl2pPr>
            <a:lvl3pPr marL="1085796" indent="-171442">
              <a:buFont typeface="Arial" pitchFamily="34" charset="0"/>
              <a:buChar char="•"/>
              <a:defRPr sz="1800">
                <a:solidFill>
                  <a:schemeClr val="accent2">
                    <a:lumMod val="60000"/>
                    <a:lumOff val="40000"/>
                  </a:schemeClr>
                </a:solidFill>
              </a:defRPr>
            </a:lvl3pPr>
            <a:lvl4pPr marL="1542974" indent="-171442">
              <a:buFont typeface="Arial" pitchFamily="34" charset="0"/>
              <a:buChar char="•"/>
              <a:defRPr sz="1575">
                <a:solidFill>
                  <a:schemeClr val="accent2">
                    <a:lumMod val="60000"/>
                    <a:lumOff val="40000"/>
                  </a:schemeClr>
                </a:solidFill>
              </a:defRPr>
            </a:lvl4pPr>
            <a:lvl5pPr marL="2000150" indent="-171442">
              <a:buFont typeface="Arial" pitchFamily="34" charset="0"/>
              <a:buChar char="•"/>
              <a:defRPr sz="1575">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09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7"/>
            <a:ext cx="2844800" cy="365125"/>
          </a:xfrm>
          <a:prstGeom prst="rect">
            <a:avLst/>
          </a:prstGeom>
        </p:spPr>
        <p:txBody>
          <a:bodyPr vert="horz" lIns="121914" tIns="60957" rIns="121914" bIns="6095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14" name="Footer Placeholder 4"/>
          <p:cNvSpPr>
            <a:spLocks noGrp="1"/>
          </p:cNvSpPr>
          <p:nvPr>
            <p:ph type="ftr" sz="quarter" idx="3"/>
          </p:nvPr>
        </p:nvSpPr>
        <p:spPr>
          <a:xfrm>
            <a:off x="4165600" y="6356357"/>
            <a:ext cx="3860800" cy="365125"/>
          </a:xfrm>
          <a:prstGeom prst="rect">
            <a:avLst/>
          </a:prstGeom>
        </p:spPr>
        <p:txBody>
          <a:bodyPr vert="horz" lIns="121914" tIns="60957" rIns="121914" bIns="6095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8737600" y="6356357"/>
            <a:ext cx="2844800" cy="365125"/>
          </a:xfrm>
          <a:prstGeom prst="rect">
            <a:avLst/>
          </a:prstGeom>
        </p:spPr>
        <p:txBody>
          <a:bodyPr vert="horz" lIns="121914" tIns="60957" rIns="121914" bIns="6095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2921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7"/>
            <a:ext cx="2844800" cy="365125"/>
          </a:xfrm>
          <a:prstGeom prst="rect">
            <a:avLst/>
          </a:prstGeom>
        </p:spPr>
        <p:txBody>
          <a:bodyPr vert="horz" lIns="121914" tIns="60957" rIns="121914" bIns="6095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14" name="Footer Placeholder 4"/>
          <p:cNvSpPr>
            <a:spLocks noGrp="1"/>
          </p:cNvSpPr>
          <p:nvPr>
            <p:ph type="ftr" sz="quarter" idx="3"/>
          </p:nvPr>
        </p:nvSpPr>
        <p:spPr>
          <a:xfrm>
            <a:off x="4165600" y="6356357"/>
            <a:ext cx="3860800" cy="365125"/>
          </a:xfrm>
          <a:prstGeom prst="rect">
            <a:avLst/>
          </a:prstGeom>
        </p:spPr>
        <p:txBody>
          <a:bodyPr vert="horz" lIns="121914" tIns="60957" rIns="121914" bIns="6095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8737600" y="6356357"/>
            <a:ext cx="2844800" cy="365125"/>
          </a:xfrm>
          <a:prstGeom prst="rect">
            <a:avLst/>
          </a:prstGeom>
        </p:spPr>
        <p:txBody>
          <a:bodyPr vert="horz" lIns="121914" tIns="60957" rIns="121914" bIns="6095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3759200"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801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2084394"/>
            <a:ext cx="9448800" cy="1362075"/>
          </a:xfrm>
        </p:spPr>
        <p:txBody>
          <a:bodyPr anchor="t"/>
          <a:lstStyle>
            <a:lvl1pPr algn="l">
              <a:defRPr sz="3975" b="0" cap="all">
                <a:solidFill>
                  <a:schemeClr val="bg1">
                    <a:lumMod val="10000"/>
                  </a:schemeClr>
                </a:solidFill>
              </a:defRPr>
            </a:lvl1pPr>
          </a:lstStyle>
          <a:p>
            <a:r>
              <a:rPr lang="en-US" dirty="0"/>
              <a:t>Click to edit Master title style</a:t>
            </a:r>
          </a:p>
        </p:txBody>
      </p:sp>
      <p:sp>
        <p:nvSpPr>
          <p:cNvPr id="3" name="Text Placeholder 2"/>
          <p:cNvSpPr>
            <a:spLocks noGrp="1"/>
          </p:cNvSpPr>
          <p:nvPr>
            <p:ph type="body" idx="1"/>
          </p:nvPr>
        </p:nvSpPr>
        <p:spPr>
          <a:xfrm>
            <a:off x="3251200" y="584205"/>
            <a:ext cx="9448800" cy="1500187"/>
          </a:xfrm>
        </p:spPr>
        <p:txBody>
          <a:bodyPr anchor="b"/>
          <a:lstStyle>
            <a:lvl1pPr marL="0" indent="0">
              <a:buNone/>
              <a:defRPr sz="2025">
                <a:solidFill>
                  <a:schemeClr val="bg1">
                    <a:lumMod val="10000"/>
                  </a:schemeClr>
                </a:solidFill>
              </a:defRPr>
            </a:lvl1pPr>
            <a:lvl2pPr marL="457178" indent="0">
              <a:buNone/>
              <a:defRPr sz="1800">
                <a:solidFill>
                  <a:schemeClr val="tx1">
                    <a:tint val="75000"/>
                  </a:schemeClr>
                </a:solidFill>
              </a:defRPr>
            </a:lvl2pPr>
            <a:lvl3pPr marL="914355" indent="0">
              <a:buNone/>
              <a:defRPr sz="1575">
                <a:solidFill>
                  <a:schemeClr val="tx1">
                    <a:tint val="75000"/>
                  </a:schemeClr>
                </a:solidFill>
              </a:defRPr>
            </a:lvl3pPr>
            <a:lvl4pPr marL="1371532" indent="0">
              <a:buNone/>
              <a:defRPr sz="1425">
                <a:solidFill>
                  <a:schemeClr val="tx1">
                    <a:tint val="75000"/>
                  </a:schemeClr>
                </a:solidFill>
              </a:defRPr>
            </a:lvl4pPr>
            <a:lvl5pPr marL="1828709" indent="0">
              <a:buNone/>
              <a:defRPr sz="1425">
                <a:solidFill>
                  <a:schemeClr val="tx1">
                    <a:tint val="75000"/>
                  </a:schemeClr>
                </a:solidFill>
              </a:defRPr>
            </a:lvl5pPr>
            <a:lvl6pPr marL="2285886" indent="0">
              <a:buNone/>
              <a:defRPr sz="1425">
                <a:solidFill>
                  <a:schemeClr val="tx1">
                    <a:tint val="75000"/>
                  </a:schemeClr>
                </a:solidFill>
              </a:defRPr>
            </a:lvl6pPr>
            <a:lvl7pPr marL="2743064" indent="0">
              <a:buNone/>
              <a:defRPr sz="1425">
                <a:solidFill>
                  <a:schemeClr val="tx1">
                    <a:tint val="75000"/>
                  </a:schemeClr>
                </a:solidFill>
              </a:defRPr>
            </a:lvl7pPr>
            <a:lvl8pPr marL="3200240" indent="0">
              <a:buNone/>
              <a:defRPr sz="1425">
                <a:solidFill>
                  <a:schemeClr val="tx1">
                    <a:tint val="75000"/>
                  </a:schemeClr>
                </a:solidFill>
              </a:defRPr>
            </a:lvl8pPr>
            <a:lvl9pPr marL="3657418"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4276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498600"/>
            <a:ext cx="2572152" cy="3048000"/>
          </a:xfrm>
        </p:spPr>
        <p:txBody>
          <a:bodyPr/>
          <a:lstStyle>
            <a:lvl1pPr>
              <a:defRPr sz="2025"/>
            </a:lvl1pPr>
            <a:lvl2pPr>
              <a:defRPr sz="2025"/>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498600"/>
            <a:ext cx="2572152" cy="3048000"/>
          </a:xfrm>
        </p:spPr>
        <p:txBody>
          <a:bodyPr/>
          <a:lstStyle>
            <a:lvl1pPr>
              <a:defRPr sz="2025"/>
            </a:lvl1pPr>
            <a:lvl2pPr>
              <a:defRPr sz="2025"/>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8428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6"/>
            <a:ext cx="4976445" cy="639763"/>
          </a:xfrm>
        </p:spPr>
        <p:txBody>
          <a:bodyPr anchor="b">
            <a:no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US" dirty="0"/>
              <a:t>Click to edit Master text styles</a:t>
            </a:r>
          </a:p>
        </p:txBody>
      </p:sp>
      <p:sp>
        <p:nvSpPr>
          <p:cNvPr id="4" name="Content Placeholder 3"/>
          <p:cNvSpPr>
            <a:spLocks noGrp="1"/>
          </p:cNvSpPr>
          <p:nvPr>
            <p:ph sz="half" idx="2"/>
          </p:nvPr>
        </p:nvSpPr>
        <p:spPr>
          <a:xfrm>
            <a:off x="3759200" y="1066806"/>
            <a:ext cx="4976445" cy="5105399"/>
          </a:xfrm>
        </p:spPr>
        <p:txBody>
          <a:bodyPr/>
          <a:lstStyle>
            <a:lvl1pPr>
              <a:defRPr sz="2025"/>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144000" y="304806"/>
            <a:ext cx="4978400" cy="639763"/>
          </a:xfrm>
        </p:spPr>
        <p:txBody>
          <a:bodyPr anchor="b">
            <a:no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9144000" y="1066806"/>
            <a:ext cx="4978400" cy="5105399"/>
          </a:xfrm>
        </p:spPr>
        <p:txBody>
          <a:bodyPr/>
          <a:lstStyle>
            <a:lvl1pPr>
              <a:defRPr sz="2025"/>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340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200143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9819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3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08" y="23471"/>
            <a:ext cx="7635433" cy="674688"/>
          </a:xfrm>
        </p:spPr>
        <p:txBody>
          <a:bodyPr anchor="ctr" anchorCtr="0"/>
          <a:lstStyle>
            <a:lvl1pPr algn="l">
              <a:defRPr sz="2025" b="1">
                <a:solidFill>
                  <a:schemeClr val="bg1">
                    <a:lumMod val="90000"/>
                  </a:schemeClr>
                </a:solidFill>
              </a:defRPr>
            </a:lvl1pPr>
          </a:lstStyle>
          <a:p>
            <a:r>
              <a:rPr lang="en-US" dirty="0"/>
              <a:t>Click to edit Master title style</a:t>
            </a:r>
          </a:p>
        </p:txBody>
      </p:sp>
      <p:sp>
        <p:nvSpPr>
          <p:cNvPr id="3" name="Content Placeholder 2"/>
          <p:cNvSpPr>
            <a:spLocks noGrp="1"/>
          </p:cNvSpPr>
          <p:nvPr>
            <p:ph idx="1"/>
          </p:nvPr>
        </p:nvSpPr>
        <p:spPr>
          <a:xfrm>
            <a:off x="5384800" y="1715531"/>
            <a:ext cx="5283200" cy="3426940"/>
          </a:xfrm>
        </p:spPr>
        <p:txBody>
          <a:bodyPr>
            <a:normAutofit/>
          </a:bodyPr>
          <a:lstStyle>
            <a:lvl1pPr>
              <a:defRPr sz="2025"/>
            </a:lvl1pPr>
            <a:lvl2pPr>
              <a:defRPr sz="2025"/>
            </a:lvl2pPr>
            <a:lvl3pPr>
              <a:defRPr sz="2025"/>
            </a:lvl3pPr>
            <a:lvl4pPr>
              <a:defRPr sz="2025"/>
            </a:lvl4pPr>
            <a:lvl5pPr>
              <a:defRPr sz="2025"/>
            </a:lvl5pPr>
            <a:lvl6pPr>
              <a:defRPr sz="2025"/>
            </a:lvl6pPr>
            <a:lvl7pPr>
              <a:defRPr sz="2025"/>
            </a:lvl7pPr>
            <a:lvl8pPr>
              <a:defRPr sz="2025"/>
            </a:lvl8pPr>
            <a:lvl9pPr>
              <a:defRPr sz="20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1200" y="1803400"/>
            <a:ext cx="3048000" cy="3657600"/>
          </a:xfrm>
        </p:spPr>
        <p:txBody>
          <a:bodyPr anchor="ctr" anchorCtr="0"/>
          <a:lstStyle>
            <a:lvl1pPr marL="0" indent="0" algn="ctr">
              <a:buNone/>
              <a:defRPr sz="1425">
                <a:solidFill>
                  <a:schemeClr val="bg1">
                    <a:lumMod val="90000"/>
                  </a:schemeClr>
                </a:solidFill>
              </a:defRPr>
            </a:lvl1pPr>
            <a:lvl2pPr marL="457178" indent="0">
              <a:buNone/>
              <a:defRPr sz="1200"/>
            </a:lvl2pPr>
            <a:lvl3pPr marL="914355" indent="0">
              <a:buNone/>
              <a:defRPr sz="975"/>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382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5600" y="4792669"/>
            <a:ext cx="7315200" cy="566739"/>
          </a:xfrm>
        </p:spPr>
        <p:txBody>
          <a:bodyPr anchor="b"/>
          <a:lstStyle>
            <a:lvl1pPr algn="l">
              <a:defRPr sz="2025"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3962400" y="177800"/>
            <a:ext cx="7924800" cy="4470400"/>
          </a:xfrm>
        </p:spPr>
        <p:txBody>
          <a:bodyPr/>
          <a:lstStyle>
            <a:lvl1pPr marL="0" indent="0">
              <a:buNone/>
              <a:defRPr sz="3225"/>
            </a:lvl1pPr>
            <a:lvl2pPr marL="457178" indent="0">
              <a:buNone/>
              <a:defRPr sz="2775"/>
            </a:lvl2pPr>
            <a:lvl3pPr marL="914355" indent="0">
              <a:buNone/>
              <a:defRPr sz="2400"/>
            </a:lvl3pPr>
            <a:lvl4pPr marL="1371532" indent="0">
              <a:buNone/>
              <a:defRPr sz="2025"/>
            </a:lvl4pPr>
            <a:lvl5pPr marL="1828709" indent="0">
              <a:buNone/>
              <a:defRPr sz="2025"/>
            </a:lvl5pPr>
            <a:lvl6pPr marL="2285886" indent="0">
              <a:buNone/>
              <a:defRPr sz="2025"/>
            </a:lvl6pPr>
            <a:lvl7pPr marL="2743064" indent="0">
              <a:buNone/>
              <a:defRPr sz="2025"/>
            </a:lvl7pPr>
            <a:lvl8pPr marL="3200240" indent="0">
              <a:buNone/>
              <a:defRPr sz="2025"/>
            </a:lvl8pPr>
            <a:lvl9pPr marL="3657418" indent="0">
              <a:buNone/>
              <a:defRPr sz="2025"/>
            </a:lvl9pPr>
          </a:lstStyle>
          <a:p>
            <a:endParaRPr lang="en-US" dirty="0"/>
          </a:p>
        </p:txBody>
      </p:sp>
      <p:sp>
        <p:nvSpPr>
          <p:cNvPr id="4" name="Text Placeholder 3"/>
          <p:cNvSpPr>
            <a:spLocks noGrp="1"/>
          </p:cNvSpPr>
          <p:nvPr>
            <p:ph type="body" sz="half" idx="2"/>
          </p:nvPr>
        </p:nvSpPr>
        <p:spPr>
          <a:xfrm>
            <a:off x="4165600" y="5359407"/>
            <a:ext cx="7315200" cy="804863"/>
          </a:xfrm>
        </p:spPr>
        <p:txBody>
          <a:bodyPr/>
          <a:lstStyle>
            <a:lvl1pPr marL="0" indent="0">
              <a:buNone/>
              <a:defRPr sz="1425">
                <a:solidFill>
                  <a:schemeClr val="bg1">
                    <a:lumMod val="90000"/>
                  </a:schemeClr>
                </a:solidFill>
              </a:defRPr>
            </a:lvl1pPr>
            <a:lvl2pPr marL="457178" indent="0">
              <a:buNone/>
              <a:defRPr sz="1200"/>
            </a:lvl2pPr>
            <a:lvl3pPr marL="914355" indent="0">
              <a:buNone/>
              <a:defRPr sz="975"/>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358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640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61600" y="304805"/>
            <a:ext cx="13208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44"/>
            <a:ext cx="9550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4206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8" indent="0">
              <a:buFontTx/>
              <a:buNone/>
              <a:defRPr sz="1800" baseline="0">
                <a:solidFill>
                  <a:schemeClr val="bg1">
                    <a:lumMod val="95000"/>
                  </a:schemeClr>
                </a:solidFill>
              </a:defRPr>
            </a:lvl1pPr>
          </a:lstStyle>
          <a:p>
            <a:pPr lvl="0"/>
            <a:r>
              <a:rPr lang="en-US" dirty="0"/>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8" indent="0">
              <a:buFontTx/>
              <a:buNone/>
              <a:defRPr sz="1800" baseline="0">
                <a:solidFill>
                  <a:schemeClr val="bg1">
                    <a:lumMod val="95000"/>
                  </a:schemeClr>
                </a:solidFill>
              </a:defRPr>
            </a:lvl1pPr>
          </a:lstStyle>
          <a:p>
            <a:pPr lvl="0"/>
            <a:r>
              <a:rPr lang="en-US" dirty="0"/>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8" indent="0">
              <a:buFontTx/>
              <a:buNone/>
              <a:defRPr sz="1800" baseline="0">
                <a:solidFill>
                  <a:schemeClr val="bg1">
                    <a:lumMod val="95000"/>
                  </a:schemeClr>
                </a:solidFill>
              </a:defRPr>
            </a:lvl1pPr>
          </a:lstStyle>
          <a:p>
            <a:pPr lvl="0"/>
            <a:r>
              <a:rPr lang="en-US" dirty="0"/>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8" indent="0">
              <a:buFontTx/>
              <a:buNone/>
              <a:defRPr sz="1800" baseline="0">
                <a:solidFill>
                  <a:schemeClr val="bg1">
                    <a:lumMod val="95000"/>
                  </a:schemeClr>
                </a:solidFill>
              </a:defRPr>
            </a:lvl1pPr>
          </a:lstStyle>
          <a:p>
            <a:pPr lvl="0"/>
            <a:r>
              <a:rPr lang="en-US" dirty="0"/>
              <a:t>Click to edit Master text styles</a:t>
            </a:r>
          </a:p>
        </p:txBody>
      </p:sp>
      <p:sp>
        <p:nvSpPr>
          <p:cNvPr id="2" name="Title 1"/>
          <p:cNvSpPr>
            <a:spLocks noGrp="1"/>
          </p:cNvSpPr>
          <p:nvPr>
            <p:ph type="title"/>
          </p:nvPr>
        </p:nvSpPr>
        <p:spPr>
          <a:xfrm>
            <a:off x="203201" y="177804"/>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795310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8839200" y="2234527"/>
            <a:ext cx="2540000" cy="3937676"/>
          </a:xfrm>
        </p:spPr>
        <p:txBody>
          <a:bodyPr anchor="ctr" anchorCtr="0">
            <a:normAutofit/>
          </a:bodyPr>
          <a:lstStyle>
            <a:lvl1pPr marL="57148" indent="0" algn="ctr">
              <a:buFontTx/>
              <a:buNone/>
              <a:defRPr sz="1800" baseline="0">
                <a:solidFill>
                  <a:schemeClr val="bg1"/>
                </a:solidFill>
              </a:defRPr>
            </a:lvl1pPr>
          </a:lstStyle>
          <a:p>
            <a:pPr lvl="0"/>
            <a:r>
              <a:rPr lang="en-US" dirty="0"/>
              <a:t>Click to edit Master text styles</a:t>
            </a:r>
          </a:p>
        </p:txBody>
      </p:sp>
      <p:sp>
        <p:nvSpPr>
          <p:cNvPr id="7" name="Text Placeholder 8"/>
          <p:cNvSpPr>
            <a:spLocks noGrp="1"/>
          </p:cNvSpPr>
          <p:nvPr>
            <p:ph type="body" sz="quarter" idx="16"/>
          </p:nvPr>
        </p:nvSpPr>
        <p:spPr>
          <a:xfrm>
            <a:off x="4775200" y="2209805"/>
            <a:ext cx="2540000" cy="3977605"/>
          </a:xfrm>
        </p:spPr>
        <p:txBody>
          <a:bodyPr anchor="ctr" anchorCtr="0">
            <a:normAutofit/>
          </a:bodyPr>
          <a:lstStyle>
            <a:lvl1pPr marL="57148" indent="0" algn="ctr">
              <a:buFontTx/>
              <a:buNone/>
              <a:defRPr sz="1800" baseline="0">
                <a:solidFill>
                  <a:schemeClr val="bg1"/>
                </a:solidFill>
              </a:defRPr>
            </a:lvl1pPr>
          </a:lstStyle>
          <a:p>
            <a:pPr lvl="0"/>
            <a:r>
              <a:rPr lang="en-US" dirty="0"/>
              <a:t>Click to edit Master text styles</a:t>
            </a:r>
          </a:p>
        </p:txBody>
      </p:sp>
      <p:sp>
        <p:nvSpPr>
          <p:cNvPr id="8" name="Text Placeholder 8"/>
          <p:cNvSpPr>
            <a:spLocks noGrp="1"/>
          </p:cNvSpPr>
          <p:nvPr>
            <p:ph type="body" sz="quarter" idx="17"/>
          </p:nvPr>
        </p:nvSpPr>
        <p:spPr>
          <a:xfrm>
            <a:off x="711200" y="2234527"/>
            <a:ext cx="2540000" cy="3937676"/>
          </a:xfrm>
        </p:spPr>
        <p:txBody>
          <a:bodyPr anchor="ctr" anchorCtr="0">
            <a:normAutofit/>
          </a:bodyPr>
          <a:lstStyle>
            <a:lvl1pPr marL="57148" indent="0" algn="ctr">
              <a:buFontTx/>
              <a:buNone/>
              <a:defRPr sz="1800" baseline="0">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203201" y="177804"/>
            <a:ext cx="8737603" cy="525463"/>
          </a:xfrm>
        </p:spPr>
        <p:txBody>
          <a:bodyPr/>
          <a:lstStyle>
            <a:lvl1pPr algn="l">
              <a:defRPr>
                <a:solidFill>
                  <a:schemeClr val="bg1">
                    <a:lumMod val="65000"/>
                  </a:schemeClr>
                </a:solidFill>
              </a:defRPr>
            </a:lvl1pPr>
          </a:lstStyle>
          <a:p>
            <a:r>
              <a:rPr lang="en-US" dirty="0"/>
              <a:t>Click to edit Master title style</a:t>
            </a:r>
          </a:p>
        </p:txBody>
      </p:sp>
    </p:spTree>
    <p:extLst>
      <p:ext uri="{BB962C8B-B14F-4D97-AF65-F5344CB8AC3E}">
        <p14:creationId xmlns:p14="http://schemas.microsoft.com/office/powerpoint/2010/main" val="1632280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2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2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0752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lvl1pPr>
              <a:defRPr>
                <a:solidFill>
                  <a:schemeClr val="accent2">
                    <a:lumMod val="60000"/>
                    <a:lumOff val="40000"/>
                  </a:schemeClr>
                </a:solidFill>
              </a:defRPr>
            </a:lvl1pPr>
          </a:lstStyle>
          <a:p>
            <a:endParaRPr lang="en-US" dirty="0">
              <a:solidFill>
                <a:srgbClr val="F7291E">
                  <a:lumMod val="60000"/>
                  <a:lumOff val="40000"/>
                </a:srgbClr>
              </a:solidFill>
            </a:endParaRPr>
          </a:p>
        </p:txBody>
      </p:sp>
      <p:sp>
        <p:nvSpPr>
          <p:cNvPr id="4" name="Slide Number Placeholder 3"/>
          <p:cNvSpPr>
            <a:spLocks noGrp="1"/>
          </p:cNvSpPr>
          <p:nvPr>
            <p:ph type="sldNum" sz="quarter" idx="11"/>
          </p:nvPr>
        </p:nvSpPr>
        <p:spPr>
          <a:xfrm>
            <a:off x="8737600" y="7559675"/>
            <a:ext cx="2844800" cy="365125"/>
          </a:xfrm>
        </p:spPr>
        <p:txBody>
          <a:bodyPr/>
          <a:lstStyle>
            <a:lvl1pPr>
              <a:defRPr>
                <a:solidFill>
                  <a:schemeClr val="accent2">
                    <a:lumMod val="60000"/>
                    <a:lumOff val="40000"/>
                  </a:schemeClr>
                </a:solidFill>
              </a:defRPr>
            </a:lvl1pPr>
          </a:lstStyle>
          <a:p>
            <a:fld id="{81582BD6-FC20-4557-852B-8433F8572D30}" type="slidenum">
              <a:rPr lang="en-US" smtClean="0">
                <a:solidFill>
                  <a:srgbClr val="F7291E">
                    <a:lumMod val="60000"/>
                    <a:lumOff val="40000"/>
                  </a:srgbClr>
                </a:solidFill>
              </a:rPr>
              <a:pPr/>
              <a:t>‹#›</a:t>
            </a:fld>
            <a:endParaRPr lang="en-US" dirty="0">
              <a:solidFill>
                <a:srgbClr val="F7291E">
                  <a:lumMod val="60000"/>
                  <a:lumOff val="40000"/>
                </a:srgbClr>
              </a:solidFill>
            </a:endParaRPr>
          </a:p>
        </p:txBody>
      </p:sp>
      <p:sp>
        <p:nvSpPr>
          <p:cNvPr id="15" name="Content Placeholder 2"/>
          <p:cNvSpPr>
            <a:spLocks noGrp="1"/>
          </p:cNvSpPr>
          <p:nvPr>
            <p:ph sz="half" idx="15"/>
          </p:nvPr>
        </p:nvSpPr>
        <p:spPr>
          <a:xfrm>
            <a:off x="914406" y="-2235199"/>
            <a:ext cx="3352796"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4521195" y="-2235199"/>
            <a:ext cx="3352800"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8127995" y="-2235199"/>
            <a:ext cx="3352800"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a:xfrm>
            <a:off x="101601" y="177804"/>
            <a:ext cx="8737603" cy="525463"/>
          </a:xfrm>
        </p:spPr>
        <p:txBody>
          <a:bodyPr/>
          <a:lstStyle>
            <a:lvl1pPr algn="l">
              <a:defRPr>
                <a:solidFill>
                  <a:schemeClr val="accent2">
                    <a:lumMod val="60000"/>
                    <a:lumOff val="40000"/>
                  </a:schemeClr>
                </a:solidFill>
              </a:defRPr>
            </a:lvl1pPr>
          </a:lstStyle>
          <a:p>
            <a:r>
              <a:rPr lang="en-US" dirty="0"/>
              <a:t>Click to edit Master title style</a:t>
            </a:r>
          </a:p>
        </p:txBody>
      </p:sp>
    </p:spTree>
    <p:extLst>
      <p:ext uri="{BB962C8B-B14F-4D97-AF65-F5344CB8AC3E}">
        <p14:creationId xmlns:p14="http://schemas.microsoft.com/office/powerpoint/2010/main" val="163768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3945359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a:xfrm>
            <a:off x="3962401" y="177804"/>
            <a:ext cx="8026403" cy="525463"/>
          </a:xfrm>
        </p:spPr>
        <p:txBody>
          <a:bodyPr/>
          <a:lstStyle>
            <a:lvl1pPr algn="l">
              <a:defRPr>
                <a:solidFill>
                  <a:schemeClr val="accent1">
                    <a:lumMod val="60000"/>
                    <a:lumOff val="40000"/>
                  </a:schemeClr>
                </a:solidFill>
              </a:defRPr>
            </a:lvl1pPr>
          </a:lstStyle>
          <a:p>
            <a:r>
              <a:rPr lang="en-US"/>
              <a:t>Click to edit Master title style</a:t>
            </a:r>
          </a:p>
        </p:txBody>
      </p:sp>
      <p:sp>
        <p:nvSpPr>
          <p:cNvPr id="13" name="Content Placeholder 12"/>
          <p:cNvSpPr>
            <a:spLocks noGrp="1"/>
          </p:cNvSpPr>
          <p:nvPr>
            <p:ph sz="quarter" idx="13"/>
          </p:nvPr>
        </p:nvSpPr>
        <p:spPr>
          <a:xfrm>
            <a:off x="3962400" y="990600"/>
            <a:ext cx="8026400"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5620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7"/>
            <a:ext cx="2844800" cy="365125"/>
          </a:xfrm>
          <a:prstGeom prst="rect">
            <a:avLst/>
          </a:prstGeom>
        </p:spPr>
        <p:txBody>
          <a:bodyPr vert="horz" lIns="121914" tIns="60957" rIns="121914" bIns="6095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14" name="Footer Placeholder 4"/>
          <p:cNvSpPr>
            <a:spLocks noGrp="1"/>
          </p:cNvSpPr>
          <p:nvPr>
            <p:ph type="ftr" sz="quarter" idx="3"/>
          </p:nvPr>
        </p:nvSpPr>
        <p:spPr>
          <a:xfrm>
            <a:off x="4165600" y="6356357"/>
            <a:ext cx="3860800" cy="365125"/>
          </a:xfrm>
          <a:prstGeom prst="rect">
            <a:avLst/>
          </a:prstGeom>
        </p:spPr>
        <p:txBody>
          <a:bodyPr vert="horz" lIns="121914" tIns="60957" rIns="121914" bIns="6095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8737600" y="6356357"/>
            <a:ext cx="2844800" cy="365125"/>
          </a:xfrm>
          <a:prstGeom prst="rect">
            <a:avLst/>
          </a:prstGeom>
        </p:spPr>
        <p:txBody>
          <a:bodyPr vert="horz" lIns="121914" tIns="60957" rIns="121914" bIns="6095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719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7"/>
            <a:ext cx="2844800" cy="365125"/>
          </a:xfrm>
          <a:prstGeom prst="rect">
            <a:avLst/>
          </a:prstGeom>
        </p:spPr>
        <p:txBody>
          <a:bodyPr vert="horz" lIns="121914" tIns="60957" rIns="121914" bIns="6095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14" name="Footer Placeholder 4"/>
          <p:cNvSpPr>
            <a:spLocks noGrp="1"/>
          </p:cNvSpPr>
          <p:nvPr>
            <p:ph type="ftr" sz="quarter" idx="3"/>
          </p:nvPr>
        </p:nvSpPr>
        <p:spPr>
          <a:xfrm>
            <a:off x="4165600" y="6356357"/>
            <a:ext cx="3860800" cy="365125"/>
          </a:xfrm>
          <a:prstGeom prst="rect">
            <a:avLst/>
          </a:prstGeom>
        </p:spPr>
        <p:txBody>
          <a:bodyPr vert="horz" lIns="121914" tIns="60957" rIns="121914" bIns="6095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8737600" y="6356357"/>
            <a:ext cx="2844800" cy="365125"/>
          </a:xfrm>
          <a:prstGeom prst="rect">
            <a:avLst/>
          </a:prstGeom>
        </p:spPr>
        <p:txBody>
          <a:bodyPr vert="horz" lIns="121914" tIns="60957" rIns="121914" bIns="6095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4368797"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267197" y="381007"/>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000388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6"/>
            <a:ext cx="4976445" cy="639763"/>
          </a:xfrm>
        </p:spPr>
        <p:txBody>
          <a:bodyPr anchor="b">
            <a:no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US" dirty="0"/>
              <a:t>Click to edit Master text styles</a:t>
            </a:r>
          </a:p>
        </p:txBody>
      </p:sp>
      <p:sp>
        <p:nvSpPr>
          <p:cNvPr id="4" name="Content Placeholder 3"/>
          <p:cNvSpPr>
            <a:spLocks noGrp="1"/>
          </p:cNvSpPr>
          <p:nvPr>
            <p:ph sz="half" idx="2"/>
          </p:nvPr>
        </p:nvSpPr>
        <p:spPr>
          <a:xfrm>
            <a:off x="3759200" y="1066806"/>
            <a:ext cx="4976445" cy="5105399"/>
          </a:xfrm>
        </p:spPr>
        <p:txBody>
          <a:bodyPr/>
          <a:lstStyle>
            <a:lvl1pPr>
              <a:defRPr sz="2025"/>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144000" y="304806"/>
            <a:ext cx="4978400" cy="639763"/>
          </a:xfrm>
        </p:spPr>
        <p:txBody>
          <a:bodyPr anchor="b">
            <a:no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9144000" y="1066806"/>
            <a:ext cx="4978400" cy="5105399"/>
          </a:xfrm>
        </p:spPr>
        <p:txBody>
          <a:bodyPr/>
          <a:lstStyle>
            <a:lvl1pPr>
              <a:defRPr sz="2025"/>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5/8/2019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7378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8"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8"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8"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8" indent="0">
              <a:buFontTx/>
              <a:buNone/>
              <a:defRPr sz="1800" baseline="0"/>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850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2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2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4776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8737600" y="7559675"/>
            <a:ext cx="2844800" cy="365125"/>
          </a:xfrm>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508005" y="3225808"/>
            <a:ext cx="3352796" cy="3352799"/>
          </a:xfrm>
        </p:spPr>
        <p:txBody>
          <a:bodyPr lIns="365742" tIns="0" rIns="243829">
            <a:normAutofit/>
          </a:bodyPr>
          <a:lstStyle>
            <a:lvl1pPr>
              <a:lnSpc>
                <a:spcPts val="2000"/>
              </a:lnSpc>
              <a:defRPr sz="1800">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4114802" y="3225808"/>
            <a:ext cx="3352796" cy="3352799"/>
          </a:xfrm>
        </p:spPr>
        <p:txBody>
          <a:bodyPr lIns="365742" tIns="0" rIns="243829">
            <a:normAutofit/>
          </a:bodyPr>
          <a:lstStyle>
            <a:lvl1pPr>
              <a:lnSpc>
                <a:spcPts val="2000"/>
              </a:lnSpc>
              <a:defRPr sz="1800">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7721598" y="3225808"/>
            <a:ext cx="3352796" cy="3352799"/>
          </a:xfrm>
        </p:spPr>
        <p:txBody>
          <a:bodyPr lIns="365742" tIns="0" rIns="243829">
            <a:normAutofit/>
          </a:bodyPr>
          <a:lstStyle>
            <a:lvl1pPr>
              <a:lnSpc>
                <a:spcPts val="2000"/>
              </a:lnSpc>
              <a:defRPr sz="1800">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508005" y="711201"/>
            <a:ext cx="3352796"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4114795" y="711201"/>
            <a:ext cx="3352800"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7721595" y="711201"/>
            <a:ext cx="3352800"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a:xfrm>
            <a:off x="203201" y="177804"/>
            <a:ext cx="8737603" cy="525463"/>
          </a:xfrm>
        </p:spPr>
        <p:txBody>
          <a:bodyPr/>
          <a:lstStyle>
            <a:lvl1pPr algn="l">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169078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242818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22796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323438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71048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19667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FAE7A-BD67-4AEF-A963-C31D08762C17}" type="datetimeFigureOut">
              <a:rPr lang="en-US" smtClean="0"/>
              <a:t>5/8/2019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182426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1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FAE7A-BD67-4AEF-A963-C31D08762C17}" type="datetimeFigureOut">
              <a:rPr lang="en-US" smtClean="0"/>
              <a:t>5/8/2019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BE655-8562-4723-88C7-DC06E7F57802}" type="slidenum">
              <a:rPr lang="en-US" smtClean="0"/>
              <a:t>‹#›</a:t>
            </a:fld>
            <a:endParaRPr lang="en-US" dirty="0"/>
          </a:p>
        </p:txBody>
      </p:sp>
    </p:spTree>
    <p:extLst>
      <p:ext uri="{BB962C8B-B14F-4D97-AF65-F5344CB8AC3E}">
        <p14:creationId xmlns:p14="http://schemas.microsoft.com/office/powerpoint/2010/main" val="524475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95000"/>
                <a:lumOff val="5000"/>
              </a:schemeClr>
            </a:gs>
            <a:gs pos="82000">
              <a:schemeClr val="tx1">
                <a:lumMod val="85000"/>
                <a:lumOff val="15000"/>
              </a:schemeClr>
            </a:gs>
            <a:gs pos="99167">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7823200" y="3835400"/>
            <a:ext cx="12700000" cy="7010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en-US" sz="1800" dirty="0">
              <a:solidFill>
                <a:prstClr val="white"/>
              </a:solidFill>
            </a:endParaRPr>
          </a:p>
        </p:txBody>
      </p:sp>
      <p:sp>
        <p:nvSpPr>
          <p:cNvPr id="4" name="Date Placeholder 3"/>
          <p:cNvSpPr>
            <a:spLocks noGrp="1"/>
          </p:cNvSpPr>
          <p:nvPr>
            <p:ph type="dt" sz="half" idx="2"/>
          </p:nvPr>
        </p:nvSpPr>
        <p:spPr>
          <a:xfrm>
            <a:off x="609600" y="6356357"/>
            <a:ext cx="2844800" cy="365125"/>
          </a:xfrm>
          <a:prstGeom prst="rect">
            <a:avLst/>
          </a:prstGeom>
        </p:spPr>
        <p:txBody>
          <a:bodyPr vert="horz" lIns="121914" tIns="60957" rIns="121914" bIns="60957" rtlCol="0" anchor="ctr"/>
          <a:lstStyle>
            <a:lvl1pPr algn="l">
              <a:defRPr sz="1200">
                <a:solidFill>
                  <a:schemeClr val="tx1">
                    <a:tint val="75000"/>
                  </a:schemeClr>
                </a:solidFill>
              </a:defRPr>
            </a:lvl1pPr>
          </a:lstStyle>
          <a:p>
            <a:pPr defTabSz="914355"/>
            <a:fld id="{6EB7948D-65B7-4FEC-80B5-36D7629B101D}" type="datetimeFigureOut">
              <a:rPr lang="en-US" smtClean="0">
                <a:solidFill>
                  <a:prstClr val="black">
                    <a:tint val="75000"/>
                  </a:prstClr>
                </a:solidFill>
              </a:rPr>
              <a:pPr defTabSz="914355"/>
              <a:t>5/8/2019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121914" tIns="60957" rIns="121914" bIns="60957" rtlCol="0" anchor="ctr"/>
          <a:lstStyle>
            <a:lvl1pPr algn="ctr">
              <a:defRPr sz="1200">
                <a:solidFill>
                  <a:schemeClr val="tx1">
                    <a:tint val="75000"/>
                  </a:schemeClr>
                </a:solidFill>
              </a:defRPr>
            </a:lvl1pPr>
          </a:lstStyle>
          <a:p>
            <a:pPr defTabSz="914355"/>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121914" tIns="60957" rIns="121914" bIns="60957" rtlCol="0" anchor="ctr"/>
          <a:lstStyle>
            <a:lvl1pPr algn="r">
              <a:defRPr sz="1200">
                <a:solidFill>
                  <a:schemeClr val="tx1">
                    <a:tint val="75000"/>
                  </a:schemeClr>
                </a:solidFill>
              </a:defRPr>
            </a:lvl1pPr>
          </a:lstStyle>
          <a:p>
            <a:pPr defTabSz="914355"/>
            <a:fld id="{FD99AA8B-2E7A-4BBC-8FDE-CA7CF71DD330}" type="slidenum">
              <a:rPr lang="en-US" smtClean="0">
                <a:solidFill>
                  <a:prstClr val="black">
                    <a:tint val="75000"/>
                  </a:prstClr>
                </a:solidFill>
              </a:rPr>
              <a:pPr defTabSz="914355"/>
              <a:t>‹#›</a:t>
            </a:fld>
            <a:endParaRPr lang="en-US" dirty="0">
              <a:solidFill>
                <a:prstClr val="black">
                  <a:tint val="75000"/>
                </a:prstClr>
              </a:solidFill>
            </a:endParaRPr>
          </a:p>
        </p:txBody>
      </p:sp>
      <p:sp>
        <p:nvSpPr>
          <p:cNvPr id="3" name="Text Placeholder 2"/>
          <p:cNvSpPr>
            <a:spLocks noGrp="1"/>
          </p:cNvSpPr>
          <p:nvPr>
            <p:ph type="body" idx="1"/>
          </p:nvPr>
        </p:nvSpPr>
        <p:spPr>
          <a:xfrm>
            <a:off x="4165600" y="990600"/>
            <a:ext cx="7518400" cy="5181600"/>
          </a:xfrm>
          <a:prstGeom prst="rect">
            <a:avLst/>
          </a:prstGeom>
        </p:spPr>
        <p:txBody>
          <a:bodyPr vert="horz" lIns="121914" tIns="60957" rIns="121914" bIns="6095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946401" y="177804"/>
            <a:ext cx="8737603" cy="525463"/>
          </a:xfrm>
          <a:prstGeom prst="rect">
            <a:avLst/>
          </a:prstGeom>
        </p:spPr>
        <p:txBody>
          <a:bodyPr vert="horz" lIns="121914" tIns="60957" rIns="121914" bIns="60957" rtlCol="0" anchor="b">
            <a:normAutofit/>
          </a:bodyPr>
          <a:lstStyle/>
          <a:p>
            <a:r>
              <a:rPr lang="en-US" dirty="0"/>
              <a:t>Click to edit Master title style</a:t>
            </a:r>
          </a:p>
        </p:txBody>
      </p:sp>
    </p:spTree>
    <p:extLst>
      <p:ext uri="{BB962C8B-B14F-4D97-AF65-F5344CB8AC3E}">
        <p14:creationId xmlns:p14="http://schemas.microsoft.com/office/powerpoint/2010/main" val="3236524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txStyles>
    <p:titleStyle>
      <a:lvl1pPr algn="r" defTabSz="914355" rtl="0" eaLnBrk="1" latinLnBrk="0" hangingPunct="1">
        <a:spcBef>
          <a:spcPct val="0"/>
        </a:spcBef>
        <a:buNone/>
        <a:defRPr sz="2775" kern="1200">
          <a:solidFill>
            <a:schemeClr val="bg1">
              <a:lumMod val="95000"/>
            </a:schemeClr>
          </a:solidFill>
          <a:latin typeface="+mj-lt"/>
          <a:ea typeface="+mj-ea"/>
          <a:cs typeface="+mj-cs"/>
        </a:defRPr>
      </a:lvl1pPr>
    </p:titleStyle>
    <p:bodyStyle>
      <a:lvl1pPr marL="0" indent="0" algn="l" defTabSz="914355"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355"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355"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355"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355" rtl="0" eaLnBrk="1" latinLnBrk="0" hangingPunct="1">
        <a:spcBef>
          <a:spcPct val="20000"/>
        </a:spcBef>
        <a:buFontTx/>
        <a:buNone/>
        <a:defRPr sz="2400" kern="1200">
          <a:solidFill>
            <a:schemeClr val="bg1">
              <a:lumMod val="10000"/>
            </a:schemeClr>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hyperlink" Target="https://www.townofchapelhill.org/town-hall/departments-services/business-management/budget/2019-2020-budget-developmen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ownofchapelhill.org/town-hall/departments-services/business-management/budget/2019-20-recommended-budg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854" y="215757"/>
            <a:ext cx="11527604" cy="1201881"/>
          </a:xfrm>
          <a:gradFill>
            <a:gsLst>
              <a:gs pos="81000">
                <a:schemeClr val="tx2"/>
              </a:gs>
              <a:gs pos="100000">
                <a:schemeClr val="bg1">
                  <a:lumMod val="75000"/>
                </a:schemeClr>
              </a:gs>
            </a:gsLst>
            <a:lin ang="5400000" scaled="0"/>
          </a:gradFill>
        </p:spPr>
        <p:txBody>
          <a:bodyPr>
            <a:normAutofit/>
          </a:bodyPr>
          <a:lstStyle/>
          <a:p>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PUBLIC HEARING:</a:t>
            </a:r>
            <a:b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3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Manager’s </a:t>
            </a: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Recommended Budget FY2019-20</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94594400"/>
              </p:ext>
            </p:extLst>
          </p:nvPr>
        </p:nvGraphicFramePr>
        <p:xfrm>
          <a:off x="1834418" y="1439862"/>
          <a:ext cx="4186238" cy="5418138"/>
        </p:xfrm>
        <a:graphic>
          <a:graphicData uri="http://schemas.openxmlformats.org/presentationml/2006/ole">
            <mc:AlternateContent xmlns:mc="http://schemas.openxmlformats.org/markup-compatibility/2006">
              <mc:Choice xmlns:v="urn:schemas-microsoft-com:vml" Requires="v">
                <p:oleObj spid="_x0000_s2618" name="Acrobat Document" r:id="rId4" imgW="5829199" imgH="7543800" progId="AcroExch.Document.7">
                  <p:embed/>
                </p:oleObj>
              </mc:Choice>
              <mc:Fallback>
                <p:oleObj name="Acrobat Document" r:id="rId4" imgW="5829199" imgH="7543800" progId="AcroExch.Document.7">
                  <p:embed/>
                  <p:pic>
                    <p:nvPicPr>
                      <p:cNvPr id="0" name=""/>
                      <p:cNvPicPr/>
                      <p:nvPr/>
                    </p:nvPicPr>
                    <p:blipFill>
                      <a:blip r:embed="rId5"/>
                      <a:stretch>
                        <a:fillRect/>
                      </a:stretch>
                    </p:blipFill>
                    <p:spPr>
                      <a:xfrm>
                        <a:off x="1834418" y="1439862"/>
                        <a:ext cx="4186238" cy="541813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13736793"/>
              </p:ext>
            </p:extLst>
          </p:nvPr>
        </p:nvGraphicFramePr>
        <p:xfrm>
          <a:off x="6139736" y="1439862"/>
          <a:ext cx="4186238" cy="5418138"/>
        </p:xfrm>
        <a:graphic>
          <a:graphicData uri="http://schemas.openxmlformats.org/presentationml/2006/ole">
            <mc:AlternateContent xmlns:mc="http://schemas.openxmlformats.org/markup-compatibility/2006">
              <mc:Choice xmlns:v="urn:schemas-microsoft-com:vml" Requires="v">
                <p:oleObj spid="_x0000_s2619" name="Acrobat Document" r:id="rId6" imgW="5829199" imgH="7543800" progId="AcroExch.Document.7">
                  <p:embed/>
                </p:oleObj>
              </mc:Choice>
              <mc:Fallback>
                <p:oleObj name="Acrobat Document" r:id="rId6" imgW="5829199" imgH="7543800" progId="AcroExch.Document.7">
                  <p:embed/>
                  <p:pic>
                    <p:nvPicPr>
                      <p:cNvPr id="0" name=""/>
                      <p:cNvPicPr/>
                      <p:nvPr/>
                    </p:nvPicPr>
                    <p:blipFill>
                      <a:blip r:embed="rId7"/>
                      <a:stretch>
                        <a:fillRect/>
                      </a:stretch>
                    </p:blipFill>
                    <p:spPr>
                      <a:xfrm>
                        <a:off x="6139736" y="1439862"/>
                        <a:ext cx="4186238" cy="5418138"/>
                      </a:xfrm>
                      <a:prstGeom prst="rect">
                        <a:avLst/>
                      </a:prstGeom>
                    </p:spPr>
                  </p:pic>
                </p:oleObj>
              </mc:Fallback>
            </mc:AlternateContent>
          </a:graphicData>
        </a:graphic>
      </p:graphicFrame>
    </p:spTree>
    <p:extLst>
      <p:ext uri="{BB962C8B-B14F-4D97-AF65-F5344CB8AC3E}">
        <p14:creationId xmlns:p14="http://schemas.microsoft.com/office/powerpoint/2010/main" val="735598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Pending Budget Considerations</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040526" y="1735624"/>
            <a:ext cx="10270732" cy="4441202"/>
          </a:xfrm>
        </p:spPr>
        <p:txBody>
          <a:bodyPr>
            <a:normAutofit/>
          </a:bodyPr>
          <a:lstStyle/>
          <a:p>
            <a:pPr marL="0" indent="0">
              <a:spcBef>
                <a:spcPts val="0"/>
              </a:spcBef>
              <a:spcAft>
                <a:spcPts val="1800"/>
              </a:spcAft>
              <a:buNone/>
            </a:pPr>
            <a:r>
              <a:rPr lang="en-US" altLang="en-US" sz="2000" dirty="0" smtClean="0">
                <a:latin typeface="Verdana" panose="020B0604030504040204" pitchFamily="34" charset="0"/>
                <a:ea typeface="Verdana" panose="020B0604030504040204" pitchFamily="34" charset="0"/>
                <a:cs typeface="Verdana" panose="020B0604030504040204" pitchFamily="34" charset="0"/>
              </a:rPr>
              <a:t>Potential amendments not included in Manager’s Recommended Budget:</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Downtown Partnership </a:t>
            </a:r>
            <a:r>
              <a:rPr lang="en-US" altLang="en-US" sz="2000" dirty="0">
                <a:latin typeface="Verdana" panose="020B0604030504040204" pitchFamily="34" charset="0"/>
                <a:ea typeface="Verdana" panose="020B0604030504040204" pitchFamily="34" charset="0"/>
                <a:cs typeface="Verdana" panose="020B0604030504040204" pitchFamily="34" charset="0"/>
              </a:rPr>
              <a:t>Executive Director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10,000 </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Food Council					</a:t>
            </a:r>
            <a:r>
              <a:rPr lang="en-US" altLang="en-US" sz="2000" dirty="0">
                <a:latin typeface="Verdana" panose="020B0604030504040204" pitchFamily="34" charset="0"/>
                <a:ea typeface="Verdana" panose="020B0604030504040204" pitchFamily="34" charset="0"/>
                <a:cs typeface="Verdana" panose="020B0604030504040204" pitchFamily="34" charset="0"/>
              </a:rPr>
              <a:t>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29,110 </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Community Home </a:t>
            </a:r>
            <a:r>
              <a:rPr lang="en-US" altLang="en-US" sz="2000" dirty="0">
                <a:latin typeface="Verdana" panose="020B0604030504040204" pitchFamily="34" charset="0"/>
                <a:ea typeface="Verdana" panose="020B0604030504040204" pitchFamily="34" charset="0"/>
                <a:cs typeface="Verdana" panose="020B0604030504040204" pitchFamily="34" charset="0"/>
              </a:rPr>
              <a:t>Trust 				 $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5,370 </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Project to End Homelessness			</a:t>
            </a:r>
            <a:r>
              <a:rPr lang="en-US" altLang="en-US" sz="2000" dirty="0">
                <a:latin typeface="Verdana" panose="020B0604030504040204" pitchFamily="34" charset="0"/>
                <a:ea typeface="Verdana" panose="020B0604030504040204" pitchFamily="34" charset="0"/>
                <a:cs typeface="Verdana" panose="020B0604030504040204" pitchFamily="34" charset="0"/>
              </a:rPr>
              <a:t> </a:t>
            </a:r>
            <a:r>
              <a:rPr lang="en-US" altLang="en-US" sz="2000" u="sng" dirty="0" smtClean="0">
                <a:latin typeface="Verdana" panose="020B0604030504040204" pitchFamily="34" charset="0"/>
                <a:ea typeface="Verdana" panose="020B0604030504040204" pitchFamily="34" charset="0"/>
                <a:cs typeface="Verdana" panose="020B0604030504040204" pitchFamily="34" charset="0"/>
              </a:rPr>
              <a:t>$  17,958</a:t>
            </a:r>
          </a:p>
          <a:p>
            <a:pPr marL="0" indent="0">
              <a:spcBef>
                <a:spcPts val="0"/>
              </a:spcBef>
              <a:spcAft>
                <a:spcPts val="1800"/>
              </a:spcAft>
              <a:buNone/>
            </a:pPr>
            <a:r>
              <a:rPr lang="en-US" altLang="en-US" sz="2000" dirty="0" smtClean="0">
                <a:latin typeface="Verdana" panose="020B0604030504040204" pitchFamily="34" charset="0"/>
                <a:ea typeface="Verdana" panose="020B0604030504040204" pitchFamily="34" charset="0"/>
                <a:cs typeface="Verdana" panose="020B0604030504040204" pitchFamily="34" charset="0"/>
              </a:rPr>
              <a:t> 						           </a:t>
            </a:r>
            <a:r>
              <a:rPr lang="en-US" altLang="en-US" sz="2000" b="1" dirty="0" smtClean="0">
                <a:latin typeface="Verdana" panose="020B0604030504040204" pitchFamily="34" charset="0"/>
                <a:ea typeface="Verdana" panose="020B0604030504040204" pitchFamily="34" charset="0"/>
                <a:cs typeface="Verdana" panose="020B0604030504040204" pitchFamily="34" charset="0"/>
              </a:rPr>
              <a:t>$ 62,438</a:t>
            </a:r>
          </a:p>
          <a:p>
            <a:pPr marL="0" indent="0">
              <a:spcBef>
                <a:spcPts val="0"/>
              </a:spcBef>
              <a:spcAft>
                <a:spcPts val="1800"/>
              </a:spcAft>
              <a:buNone/>
            </a:pPr>
            <a:endParaRPr lang="en-US" altLang="en-US" sz="1100" b="1"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1800"/>
              </a:spcAft>
              <a:buNone/>
            </a:pPr>
            <a:r>
              <a:rPr lang="en-US" altLang="en-US" sz="1800" b="1" dirty="0" smtClean="0">
                <a:latin typeface="Verdana" panose="020B0604030504040204" pitchFamily="34" charset="0"/>
                <a:ea typeface="Verdana" panose="020B0604030504040204" pitchFamily="34" charset="0"/>
                <a:cs typeface="Verdana" panose="020B0604030504040204" pitchFamily="34" charset="0"/>
              </a:rPr>
              <a:t>Recommendation will be made for these items plus anything that arises from tonight’s public hearing at the May 15</a:t>
            </a:r>
            <a:r>
              <a:rPr lang="en-US" altLang="en-US" sz="1800" b="1" baseline="30000" dirty="0" smtClean="0">
                <a:latin typeface="Verdana" panose="020B0604030504040204" pitchFamily="34" charset="0"/>
                <a:ea typeface="Verdana" panose="020B0604030504040204" pitchFamily="34" charset="0"/>
                <a:cs typeface="Verdana" panose="020B0604030504040204" pitchFamily="34" charset="0"/>
              </a:rPr>
              <a:t>th</a:t>
            </a:r>
            <a:r>
              <a:rPr lang="en-US" altLang="en-US" sz="1800" b="1" dirty="0" smtClean="0">
                <a:latin typeface="Verdana" panose="020B0604030504040204" pitchFamily="34" charset="0"/>
                <a:ea typeface="Verdana" panose="020B0604030504040204" pitchFamily="34" charset="0"/>
                <a:cs typeface="Verdana" panose="020B0604030504040204" pitchFamily="34" charset="0"/>
              </a:rPr>
              <a:t> budget </a:t>
            </a:r>
            <a:r>
              <a:rPr lang="en-US" altLang="en-US" sz="1800" b="1" dirty="0" err="1" smtClean="0">
                <a:latin typeface="Verdana" panose="020B0604030504040204" pitchFamily="34" charset="0"/>
                <a:ea typeface="Verdana" panose="020B0604030504040204" pitchFamily="34" charset="0"/>
                <a:cs typeface="Verdana" panose="020B0604030504040204" pitchFamily="34" charset="0"/>
              </a:rPr>
              <a:t>worksession</a:t>
            </a:r>
            <a:endParaRPr lang="en-US" altLang="en-US" sz="1800" b="1"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6806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5-Year Budget Plan</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Verdana" panose="020B0604030504040204" pitchFamily="34" charset="0"/>
                <a:ea typeface="Verdana" panose="020B0604030504040204" pitchFamily="34" charset="0"/>
                <a:cs typeface="Verdana" panose="020B0604030504040204" pitchFamily="34" charset="0"/>
              </a:rPr>
              <a:t>5-year long-range plan to accomplish:</a:t>
            </a:r>
          </a:p>
          <a:p>
            <a:r>
              <a:rPr lang="en-US" sz="2400" dirty="0">
                <a:latin typeface="Verdana" panose="020B0604030504040204" pitchFamily="34" charset="0"/>
                <a:ea typeface="Verdana" panose="020B0604030504040204" pitchFamily="34" charset="0"/>
                <a:cs typeface="Verdana" panose="020B0604030504040204" pitchFamily="34" charset="0"/>
              </a:rPr>
              <a:t>Environmental resiliency</a:t>
            </a:r>
          </a:p>
          <a:p>
            <a:r>
              <a:rPr lang="en-US" sz="2400" dirty="0">
                <a:latin typeface="Verdana" panose="020B0604030504040204" pitchFamily="34" charset="0"/>
                <a:ea typeface="Verdana" panose="020B0604030504040204" pitchFamily="34" charset="0"/>
                <a:cs typeface="Verdana" panose="020B0604030504040204" pitchFamily="34" charset="0"/>
              </a:rPr>
              <a:t>Connections between strategic work plans to budget program expansions</a:t>
            </a:r>
          </a:p>
          <a:p>
            <a:r>
              <a:rPr lang="en-US" sz="2400" dirty="0">
                <a:latin typeface="Verdana" panose="020B0604030504040204" pitchFamily="34" charset="0"/>
                <a:ea typeface="Verdana" panose="020B0604030504040204" pitchFamily="34" charset="0"/>
                <a:cs typeface="Verdana" panose="020B0604030504040204" pitchFamily="34" charset="0"/>
              </a:rPr>
              <a:t>Expansion of building maintenance and street paving programs</a:t>
            </a:r>
          </a:p>
          <a:p>
            <a:r>
              <a:rPr lang="en-US" sz="2400" dirty="0" smtClean="0">
                <a:latin typeface="Verdana" panose="020B0604030504040204" pitchFamily="34" charset="0"/>
                <a:ea typeface="Verdana" panose="020B0604030504040204" pitchFamily="34" charset="0"/>
                <a:cs typeface="Verdana" panose="020B0604030504040204" pitchFamily="34" charset="0"/>
              </a:rPr>
              <a:t>Restoration of pay-go capital and vehicle replacement programs</a:t>
            </a:r>
          </a:p>
          <a:p>
            <a:r>
              <a:rPr lang="en-US" sz="2400" dirty="0" smtClean="0">
                <a:latin typeface="Verdana" panose="020B0604030504040204" pitchFamily="34" charset="0"/>
                <a:ea typeface="Verdana" panose="020B0604030504040204" pitchFamily="34" charset="0"/>
                <a:cs typeface="Verdana" panose="020B0604030504040204" pitchFamily="34" charset="0"/>
              </a:rPr>
              <a:t>Sustainability of Town’s enterprise funds</a:t>
            </a:r>
          </a:p>
          <a:p>
            <a:endParaRPr lang="en-US" sz="2400" dirty="0">
              <a:latin typeface="Verdana" panose="020B0604030504040204" pitchFamily="34" charset="0"/>
              <a:ea typeface="Verdana" panose="020B0604030504040204" pitchFamily="34" charset="0"/>
              <a:cs typeface="Verdana" panose="020B0604030504040204" pitchFamily="34" charset="0"/>
            </a:endParaRPr>
          </a:p>
          <a:p>
            <a:r>
              <a:rPr lang="en-US" sz="2400" dirty="0" smtClean="0">
                <a:latin typeface="Verdana" panose="020B0604030504040204" pitchFamily="34" charset="0"/>
                <a:ea typeface="Verdana" panose="020B0604030504040204" pitchFamily="34" charset="0"/>
                <a:cs typeface="Verdana" panose="020B0604030504040204" pitchFamily="34" charset="0"/>
              </a:rPr>
              <a:t>Conversations with Council and community to begin Fall 2019</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735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Next Steps</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fontScale="70000" lnSpcReduction="20000"/>
          </a:bodyPr>
          <a:lstStyle/>
          <a:p>
            <a:r>
              <a:rPr lang="en-US" sz="2800" dirty="0" smtClean="0">
                <a:latin typeface="Verdana" panose="020B0604030504040204" pitchFamily="34" charset="0"/>
                <a:ea typeface="Verdana" panose="020B0604030504040204" pitchFamily="34" charset="0"/>
                <a:cs typeface="Verdana" panose="020B0604030504040204" pitchFamily="34" charset="0"/>
              </a:rPr>
              <a:t>May 1	Presentation of Manager’s Recommended Budget</a:t>
            </a:r>
          </a:p>
          <a:p>
            <a:pPr marL="0" indent="0">
              <a:buNone/>
            </a:pPr>
            <a:endParaRPr lang="en-US" sz="2800" dirty="0" smtClean="0">
              <a:solidFill>
                <a:srgbClr val="00B050"/>
              </a:solidFill>
              <a:latin typeface="Verdana" panose="020B0604030504040204" pitchFamily="34" charset="0"/>
              <a:ea typeface="Verdana" panose="020B0604030504040204" pitchFamily="34" charset="0"/>
              <a:cs typeface="Verdana" panose="020B0604030504040204" pitchFamily="34" charset="0"/>
            </a:endParaRPr>
          </a:p>
          <a:p>
            <a:r>
              <a:rPr lang="en-US" sz="28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May 8  </a:t>
            </a:r>
            <a:r>
              <a:rPr lang="en-US" sz="280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en-US" sz="28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Public Hearing </a:t>
            </a:r>
            <a:r>
              <a:rPr lang="en-US" sz="28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solidFill>
                  <a:srgbClr val="00B050"/>
                </a:solidFill>
                <a:latin typeface="Verdana" panose="020B0604030504040204" pitchFamily="34" charset="0"/>
                <a:ea typeface="Verdana" panose="020B0604030504040204" pitchFamily="34" charset="0"/>
                <a:cs typeface="Verdana" panose="020B0604030504040204" pitchFamily="34" charset="0"/>
              </a:rPr>
              <a:t>7:00 p.m. Council Chamber</a:t>
            </a:r>
          </a:p>
          <a:p>
            <a:pPr marL="0" indent="0">
              <a:buNone/>
            </a:pPr>
            <a:endParaRPr lang="en-US" sz="2800" dirty="0" smtClean="0">
              <a:latin typeface="Verdana" panose="020B0604030504040204" pitchFamily="34" charset="0"/>
              <a:ea typeface="Verdana" panose="020B0604030504040204" pitchFamily="34" charset="0"/>
              <a:cs typeface="Verdana" panose="020B0604030504040204" pitchFamily="34" charset="0"/>
            </a:endParaRPr>
          </a:p>
          <a:p>
            <a:r>
              <a:rPr lang="en-US" sz="2800" dirty="0" smtClean="0">
                <a:latin typeface="Verdana" panose="020B0604030504040204" pitchFamily="34" charset="0"/>
                <a:ea typeface="Verdana" panose="020B0604030504040204" pitchFamily="34" charset="0"/>
                <a:cs typeface="Verdana" panose="020B0604030504040204" pitchFamily="34" charset="0"/>
              </a:rPr>
              <a:t>May 15</a:t>
            </a:r>
            <a:r>
              <a:rPr lang="en-US" sz="2800" baseline="300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Budget </a:t>
            </a:r>
            <a:r>
              <a:rPr lang="en-US" sz="2800" dirty="0" err="1" smtClean="0">
                <a:latin typeface="Verdana" panose="020B0604030504040204" pitchFamily="34" charset="0"/>
                <a:ea typeface="Verdana" panose="020B0604030504040204" pitchFamily="34" charset="0"/>
                <a:cs typeface="Verdana" panose="020B0604030504040204" pitchFamily="34" charset="0"/>
              </a:rPr>
              <a:t>Worksession</a:t>
            </a:r>
            <a:endParaRPr lang="en-US" sz="2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6:30 p.m. Chapel Hill Public Library</a:t>
            </a:r>
          </a:p>
          <a:p>
            <a:pPr marL="0" indent="0">
              <a:buNone/>
            </a:pPr>
            <a:endParaRPr lang="en-US" sz="2800" dirty="0" smtClean="0">
              <a:latin typeface="Verdana" panose="020B0604030504040204" pitchFamily="34" charset="0"/>
              <a:ea typeface="Verdana" panose="020B0604030504040204" pitchFamily="34" charset="0"/>
              <a:cs typeface="Verdana" panose="020B0604030504040204" pitchFamily="34" charset="0"/>
            </a:endParaRPr>
          </a:p>
          <a:p>
            <a:r>
              <a:rPr lang="en-US" sz="2800" dirty="0" smtClean="0">
                <a:latin typeface="Verdana" panose="020B0604030504040204" pitchFamily="34" charset="0"/>
                <a:ea typeface="Verdana" panose="020B0604030504040204" pitchFamily="34" charset="0"/>
                <a:cs typeface="Verdana" panose="020B0604030504040204" pitchFamily="34" charset="0"/>
              </a:rPr>
              <a:t>June 5</a:t>
            </a:r>
            <a:r>
              <a:rPr lang="en-US" sz="2800" baseline="300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  	Budget </a:t>
            </a:r>
            <a:r>
              <a:rPr lang="en-US" sz="2800" dirty="0" err="1" smtClean="0">
                <a:latin typeface="Verdana" panose="020B0604030504040204" pitchFamily="34" charset="0"/>
                <a:ea typeface="Verdana" panose="020B0604030504040204" pitchFamily="34" charset="0"/>
                <a:cs typeface="Verdana" panose="020B0604030504040204" pitchFamily="34" charset="0"/>
              </a:rPr>
              <a:t>Worksession</a:t>
            </a:r>
            <a:endParaRPr lang="en-US" sz="28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6:30 p.m. Chapel Hill Public Library</a:t>
            </a:r>
            <a:r>
              <a:rPr lang="en-US" sz="1600" dirty="0" smtClean="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2800" dirty="0" smtClean="0">
              <a:latin typeface="Verdana" panose="020B0604030504040204" pitchFamily="34" charset="0"/>
              <a:ea typeface="Verdana" panose="020B0604030504040204" pitchFamily="34" charset="0"/>
              <a:cs typeface="Verdana" panose="020B0604030504040204" pitchFamily="34" charset="0"/>
            </a:endParaRPr>
          </a:p>
          <a:p>
            <a:r>
              <a:rPr lang="en-US" sz="2800" dirty="0" smtClean="0">
                <a:latin typeface="Verdana" panose="020B0604030504040204" pitchFamily="34" charset="0"/>
                <a:ea typeface="Verdana" panose="020B0604030504040204" pitchFamily="34" charset="0"/>
                <a:cs typeface="Verdana" panose="020B0604030504040204" pitchFamily="34" charset="0"/>
              </a:rPr>
              <a:t>June 12 	Proposed Budget Adoption</a:t>
            </a:r>
          </a:p>
          <a:p>
            <a:pPr marL="0" indent="0">
              <a:buNone/>
            </a:pPr>
            <a:r>
              <a:rPr lang="en-US" sz="2800" dirty="0" smtClean="0">
                <a:latin typeface="Verdana" panose="020B0604030504040204" pitchFamily="34" charset="0"/>
                <a:ea typeface="Verdana" panose="020B0604030504040204" pitchFamily="34" charset="0"/>
                <a:cs typeface="Verdana" panose="020B0604030504040204" pitchFamily="34" charset="0"/>
              </a:rPr>
              <a:t>	</a:t>
            </a:r>
            <a:r>
              <a:rPr lang="en-US" sz="2800" dirty="0">
                <a:latin typeface="Verdana" panose="020B0604030504040204" pitchFamily="34" charset="0"/>
                <a:ea typeface="Verdana" panose="020B0604030504040204" pitchFamily="34" charset="0"/>
                <a:cs typeface="Verdana" panose="020B0604030504040204" pitchFamily="34" charset="0"/>
              </a:rPr>
              <a:t>	</a:t>
            </a:r>
            <a:r>
              <a:rPr lang="en-US" sz="2800" dirty="0" smtClean="0">
                <a:latin typeface="Verdana" panose="020B0604030504040204" pitchFamily="34" charset="0"/>
                <a:ea typeface="Verdana" panose="020B0604030504040204" pitchFamily="34" charset="0"/>
                <a:cs typeface="Verdana" panose="020B0604030504040204" pitchFamily="34" charset="0"/>
              </a:rPr>
              <a:t>7:00 p.m. Council Chamber</a:t>
            </a:r>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800" dirty="0" smtClean="0">
                <a:latin typeface="Verdana" panose="020B0604030504040204" pitchFamily="34" charset="0"/>
                <a:ea typeface="Verdana" panose="020B0604030504040204" pitchFamily="34" charset="0"/>
                <a:cs typeface="Verdana" panose="020B0604030504040204" pitchFamily="34" charset="0"/>
              </a:rPr>
              <a:t>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03587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Budget Resources</a:t>
            </a:r>
            <a:endPar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800" dirty="0" smtClean="0">
                <a:latin typeface="Verdana" panose="020B0604030504040204" pitchFamily="34" charset="0"/>
                <a:ea typeface="Verdana" panose="020B0604030504040204" pitchFamily="34" charset="0"/>
                <a:cs typeface="Verdana" panose="020B0604030504040204" pitchFamily="34" charset="0"/>
              </a:rPr>
              <a:t>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71933252"/>
              </p:ext>
            </p:extLst>
          </p:nvPr>
        </p:nvGraphicFramePr>
        <p:xfrm>
          <a:off x="1448655" y="1616094"/>
          <a:ext cx="3162291" cy="4092870"/>
        </p:xfrm>
        <a:graphic>
          <a:graphicData uri="http://schemas.openxmlformats.org/presentationml/2006/ole">
            <mc:AlternateContent xmlns:mc="http://schemas.openxmlformats.org/markup-compatibility/2006">
              <mc:Choice xmlns:v="urn:schemas-microsoft-com:vml" Requires="v">
                <p:oleObj spid="_x0000_s3117"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1448655" y="1616094"/>
                        <a:ext cx="3162291" cy="4092870"/>
                      </a:xfrm>
                      <a:prstGeom prst="rect">
                        <a:avLst/>
                      </a:prstGeom>
                    </p:spPr>
                  </p:pic>
                </p:oleObj>
              </mc:Fallback>
            </mc:AlternateContent>
          </a:graphicData>
        </a:graphic>
      </p:graphicFrame>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9155" y="1600201"/>
            <a:ext cx="4050762" cy="4092870"/>
          </a:xfrm>
          <a:prstGeom prst="rect">
            <a:avLst/>
          </a:prstGeom>
        </p:spPr>
      </p:pic>
      <p:sp>
        <p:nvSpPr>
          <p:cNvPr id="7" name="TextBox 6"/>
          <p:cNvSpPr txBox="1"/>
          <p:nvPr/>
        </p:nvSpPr>
        <p:spPr>
          <a:xfrm>
            <a:off x="1565732" y="5724856"/>
            <a:ext cx="2928135" cy="584775"/>
          </a:xfrm>
          <a:prstGeom prst="rect">
            <a:avLst/>
          </a:prstGeom>
          <a:noFill/>
        </p:spPr>
        <p:txBody>
          <a:bodyPr wrap="square" rtlCol="0">
            <a:spAutoFit/>
          </a:bodyPr>
          <a:lstStyle/>
          <a:p>
            <a:pPr algn="ctr"/>
            <a:r>
              <a:rPr lang="en-US" sz="1600" b="1" dirty="0" smtClean="0"/>
              <a:t>Manager’s Recommended Budget Notebook</a:t>
            </a:r>
            <a:endParaRPr lang="en-US" sz="1600" b="1" dirty="0"/>
          </a:p>
        </p:txBody>
      </p:sp>
      <p:sp>
        <p:nvSpPr>
          <p:cNvPr id="8" name="TextBox 7"/>
          <p:cNvSpPr txBox="1"/>
          <p:nvPr/>
        </p:nvSpPr>
        <p:spPr>
          <a:xfrm>
            <a:off x="4956941" y="5723658"/>
            <a:ext cx="6815190" cy="769441"/>
          </a:xfrm>
          <a:prstGeom prst="rect">
            <a:avLst/>
          </a:prstGeom>
          <a:noFill/>
        </p:spPr>
        <p:txBody>
          <a:bodyPr wrap="square" rtlCol="0">
            <a:spAutoFit/>
          </a:bodyPr>
          <a:lstStyle/>
          <a:p>
            <a:pPr algn="ctr"/>
            <a:r>
              <a:rPr lang="en-US" sz="1600" b="1" dirty="0" smtClean="0"/>
              <a:t>Budget Development Page on website:</a:t>
            </a:r>
          </a:p>
          <a:p>
            <a:pPr algn="ctr"/>
            <a:r>
              <a:rPr lang="en-US" sz="1400" b="1" dirty="0"/>
              <a:t>https://www.townofchapelhill.org/town-hall/departments-services/business-management/budget/2019-2020-budget-development</a:t>
            </a:r>
          </a:p>
        </p:txBody>
      </p:sp>
    </p:spTree>
    <p:extLst>
      <p:ext uri="{BB962C8B-B14F-4D97-AF65-F5344CB8AC3E}">
        <p14:creationId xmlns:p14="http://schemas.microsoft.com/office/powerpoint/2010/main" val="3883950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fontScale="90000"/>
          </a:bodyPr>
          <a:lstStyle/>
          <a:p>
            <a:r>
              <a:rPr lang="en-US"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Manager’s Recommended FY20 Budget</a:t>
            </a:r>
            <a:endPar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endParaRPr lang="en-US"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800" dirty="0" smtClean="0">
                <a:latin typeface="Verdana" panose="020B0604030504040204" pitchFamily="34" charset="0"/>
                <a:ea typeface="Verdana" panose="020B0604030504040204" pitchFamily="34" charset="0"/>
                <a:cs typeface="Verdana" panose="020B0604030504040204" pitchFamily="34" charset="0"/>
              </a:rPr>
              <a:t>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2866490" y="1931542"/>
            <a:ext cx="7027524" cy="2554545"/>
          </a:xfrm>
          <a:prstGeom prst="rect">
            <a:avLst/>
          </a:prstGeom>
          <a:noFill/>
        </p:spPr>
        <p:txBody>
          <a:bodyPr wrap="square" rtlCol="0">
            <a:spAutoFit/>
          </a:bodyPr>
          <a:lstStyle/>
          <a:p>
            <a:pPr algn="ctr"/>
            <a:r>
              <a:rPr lang="en-US" sz="4000" b="1" dirty="0" smtClean="0"/>
              <a:t>Council may open up the </a:t>
            </a:r>
          </a:p>
          <a:p>
            <a:pPr algn="ctr"/>
            <a:r>
              <a:rPr lang="en-US" sz="4000" b="1" dirty="0" smtClean="0"/>
              <a:t>public hearing to receive </a:t>
            </a:r>
          </a:p>
          <a:p>
            <a:pPr algn="ctr"/>
            <a:r>
              <a:rPr lang="en-US" sz="4000" b="1" dirty="0" smtClean="0"/>
              <a:t>comments from the public</a:t>
            </a:r>
          </a:p>
          <a:p>
            <a:pPr algn="ctr"/>
            <a:r>
              <a:rPr lang="en-US" sz="4000" b="1" dirty="0" smtClean="0"/>
              <a:t>on the FY20 budget</a:t>
            </a:r>
            <a:endParaRPr lang="en-US" sz="4000" b="1" dirty="0"/>
          </a:p>
        </p:txBody>
      </p:sp>
      <p:sp>
        <p:nvSpPr>
          <p:cNvPr id="4" name="TextBox 3"/>
          <p:cNvSpPr txBox="1"/>
          <p:nvPr/>
        </p:nvSpPr>
        <p:spPr>
          <a:xfrm>
            <a:off x="1602769" y="5095982"/>
            <a:ext cx="9144000" cy="647272"/>
          </a:xfrm>
          <a:prstGeom prst="rect">
            <a:avLst/>
          </a:prstGeom>
          <a:noFill/>
        </p:spPr>
        <p:txBody>
          <a:bodyPr wrap="square" rtlCol="0">
            <a:spAutoFit/>
          </a:bodyPr>
          <a:lstStyle/>
          <a:p>
            <a:pPr algn="ctr"/>
            <a:r>
              <a:rPr lang="en-US" dirty="0">
                <a:hlinkClick r:id="rId3"/>
              </a:rPr>
              <a:t>https://www.townofchapelhill.org/town-hall/departments-services/business-management/budget/2019-2020-budget-development</a:t>
            </a:r>
            <a:endParaRPr lang="en-US" dirty="0"/>
          </a:p>
        </p:txBody>
      </p:sp>
    </p:spTree>
    <p:extLst>
      <p:ext uri="{BB962C8B-B14F-4D97-AF65-F5344CB8AC3E}">
        <p14:creationId xmlns:p14="http://schemas.microsoft.com/office/powerpoint/2010/main" val="3449274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Recommended Budget Highlights</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1" y="1767156"/>
            <a:ext cx="10270732" cy="4441202"/>
          </a:xfrm>
        </p:spPr>
        <p:txBody>
          <a:bodyPr>
            <a:normAutofit/>
          </a:bodyPr>
          <a:lstStyle/>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Manager’s Recommended Budget presented to Council on May 1</a:t>
            </a:r>
            <a:r>
              <a:rPr lang="en-US" altLang="en-US" sz="2000" baseline="30000" dirty="0" smtClean="0">
                <a:latin typeface="Verdana" panose="020B0604030504040204" pitchFamily="34" charset="0"/>
                <a:ea typeface="Verdana" panose="020B0604030504040204" pitchFamily="34" charset="0"/>
                <a:cs typeface="Verdana" panose="020B0604030504040204" pitchFamily="34" charset="0"/>
              </a:rPr>
              <a:t>st</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a:t>
            </a:r>
          </a:p>
          <a:p>
            <a:pPr marL="457200" lvl="1" indent="0">
              <a:spcBef>
                <a:spcPts val="0"/>
              </a:spcBef>
              <a:spcAft>
                <a:spcPts val="1800"/>
              </a:spcAft>
              <a:buNone/>
            </a:pPr>
            <a:r>
              <a:rPr lang="en-US" altLang="en-US" sz="1600" dirty="0">
                <a:latin typeface="Verdana" panose="020B0604030504040204" pitchFamily="34" charset="0"/>
                <a:ea typeface="Verdana" panose="020B0604030504040204" pitchFamily="34" charset="0"/>
                <a:cs typeface="Verdana" panose="020B0604030504040204" pitchFamily="34" charset="0"/>
                <a:hlinkClick r:id="rId3"/>
              </a:rPr>
              <a:t>https://www.townofchapelhill.org/town-hall/departments-services/business-management/budget/2019-20-recommended-budget</a:t>
            </a:r>
            <a:endParaRPr lang="en-US" altLang="en-US"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$113,030,494 budget for all funds (3.7% increase from FY19)</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No Property Tax Increase for General Fund or Transit Fund</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1.6 Cent Property Tax Increase for Debt Service Fund:</a:t>
            </a:r>
          </a:p>
          <a:p>
            <a:pPr lvl="1">
              <a:spcBef>
                <a:spcPts val="0"/>
              </a:spcBef>
              <a:spcAft>
                <a:spcPts val="1800"/>
              </a:spcAft>
            </a:pPr>
            <a:r>
              <a:rPr lang="en-US" altLang="en-US" sz="2000" dirty="0">
                <a:latin typeface="Verdana" panose="020B0604030504040204" pitchFamily="34" charset="0"/>
                <a:ea typeface="Verdana" panose="020B0604030504040204" pitchFamily="34" charset="0"/>
                <a:cs typeface="Verdana" panose="020B0604030504040204" pitchFamily="34" charset="0"/>
              </a:rPr>
              <a:t>S</a:t>
            </a:r>
            <a:r>
              <a:rPr lang="en-US" altLang="en-US" sz="2000" dirty="0" smtClean="0">
                <a:latin typeface="Verdana" panose="020B0604030504040204" pitchFamily="34" charset="0"/>
                <a:ea typeface="Verdana" panose="020B0604030504040204" pitchFamily="34" charset="0"/>
                <a:cs typeface="Verdana" panose="020B0604030504040204" pitchFamily="34" charset="0"/>
              </a:rPr>
              <a:t>upport debt service for $10 million Affordable Housing Bond (1 cent)  </a:t>
            </a:r>
          </a:p>
          <a:p>
            <a:pPr lvl="1">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Support debt service for General Obligation Bonds (0.6 cent)</a:t>
            </a:r>
          </a:p>
        </p:txBody>
      </p:sp>
    </p:spTree>
    <p:extLst>
      <p:ext uri="{BB962C8B-B14F-4D97-AF65-F5344CB8AC3E}">
        <p14:creationId xmlns:p14="http://schemas.microsoft.com/office/powerpoint/2010/main" val="1178122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Property Tax Rates</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Content Placeholder 6"/>
          <p:cNvPicPr>
            <a:picLocks noGrp="1" noChangeAspect="1"/>
          </p:cNvPicPr>
          <p:nvPr>
            <p:ph idx="1"/>
          </p:nvPr>
        </p:nvPicPr>
        <p:blipFill>
          <a:blip r:embed="rId3"/>
          <a:stretch>
            <a:fillRect/>
          </a:stretch>
        </p:blipFill>
        <p:spPr>
          <a:xfrm>
            <a:off x="2064670" y="1766888"/>
            <a:ext cx="8062660" cy="4762742"/>
          </a:xfrm>
          <a:prstGeom prst="rect">
            <a:avLst/>
          </a:prstGeom>
        </p:spPr>
      </p:pic>
    </p:spTree>
    <p:extLst>
      <p:ext uri="{BB962C8B-B14F-4D97-AF65-F5344CB8AC3E}">
        <p14:creationId xmlns:p14="http://schemas.microsoft.com/office/powerpoint/2010/main" val="118203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Town Mission and Council’s Goals</a:t>
            </a:r>
            <a:endPar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00025" y="1869896"/>
            <a:ext cx="9380307" cy="4338461"/>
          </a:xfrm>
        </p:spPr>
        <p:txBody>
          <a:bodyPr>
            <a:normAutofit/>
          </a:bodyPr>
          <a:lstStyle/>
          <a:p>
            <a:pPr marL="0" indent="0">
              <a:spcBef>
                <a:spcPts val="0"/>
              </a:spcBef>
              <a:spcAft>
                <a:spcPts val="1800"/>
              </a:spcAft>
              <a:buNone/>
            </a:pPr>
            <a:r>
              <a:rPr lang="en-US" altLang="en-US" sz="2400" b="1" dirty="0">
                <a:latin typeface="Verdana" panose="020B0604030504040204" pitchFamily="34" charset="0"/>
                <a:ea typeface="Verdana" panose="020B0604030504040204" pitchFamily="34" charset="0"/>
                <a:cs typeface="Verdana" panose="020B0604030504040204" pitchFamily="34" charset="0"/>
              </a:rPr>
              <a:t>Our Mission. </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 </a:t>
            </a:r>
            <a:r>
              <a:rPr lang="en-US" altLang="en-US" sz="2400" i="1" dirty="0" smtClean="0">
                <a:latin typeface="Verdana" panose="020B0604030504040204" pitchFamily="34" charset="0"/>
                <a:ea typeface="Verdana" panose="020B0604030504040204" pitchFamily="34" charset="0"/>
                <a:cs typeface="Verdana" panose="020B0604030504040204" pitchFamily="34" charset="0"/>
              </a:rPr>
              <a:t>Learning</a:t>
            </a:r>
            <a:r>
              <a:rPr lang="en-US" altLang="en-US" sz="2400" i="1" dirty="0">
                <a:latin typeface="Verdana" panose="020B0604030504040204" pitchFamily="34" charset="0"/>
                <a:ea typeface="Verdana" panose="020B0604030504040204" pitchFamily="34" charset="0"/>
                <a:cs typeface="Verdana" panose="020B0604030504040204" pitchFamily="34" charset="0"/>
              </a:rPr>
              <a:t>, serving, and working together to </a:t>
            </a:r>
            <a:r>
              <a:rPr lang="en-US" altLang="en-US" sz="2400" i="1" dirty="0" smtClean="0">
                <a:latin typeface="Verdana" panose="020B0604030504040204" pitchFamily="34" charset="0"/>
                <a:ea typeface="Verdana" panose="020B0604030504040204" pitchFamily="34" charset="0"/>
                <a:cs typeface="Verdana" panose="020B0604030504040204" pitchFamily="34" charset="0"/>
              </a:rPr>
              <a:t>		             build a community </a:t>
            </a:r>
            <a:r>
              <a:rPr lang="en-US" altLang="en-US" sz="2400" i="1" dirty="0">
                <a:latin typeface="Verdana" panose="020B0604030504040204" pitchFamily="34" charset="0"/>
                <a:ea typeface="Verdana" panose="020B0604030504040204" pitchFamily="34" charset="0"/>
                <a:cs typeface="Verdana" panose="020B0604030504040204" pitchFamily="34" charset="0"/>
              </a:rPr>
              <a:t>where people thrive.</a:t>
            </a: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en-US" sz="2400" b="1" dirty="0">
                <a:latin typeface="Verdana" panose="020B0604030504040204" pitchFamily="34" charset="0"/>
                <a:ea typeface="Verdana" panose="020B0604030504040204" pitchFamily="34" charset="0"/>
                <a:cs typeface="Verdana" panose="020B0604030504040204" pitchFamily="34" charset="0"/>
              </a:rPr>
              <a:t>Council’s Strategic </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Goals</a:t>
            </a:r>
          </a:p>
          <a:p>
            <a:pPr marL="0" indent="0">
              <a:buNone/>
            </a:pPr>
            <a:endParaRPr lang="en-US" altLang="en-US" sz="2400" b="1" dirty="0"/>
          </a:p>
          <a:p>
            <a:pPr marL="457200" lvl="1" indent="0">
              <a:buNone/>
            </a:pPr>
            <a:endParaRPr lang="en-US" sz="2400" dirty="0"/>
          </a:p>
        </p:txBody>
      </p:sp>
      <p:sp>
        <p:nvSpPr>
          <p:cNvPr id="4" name="Content Placeholder 2"/>
          <p:cNvSpPr txBox="1">
            <a:spLocks/>
          </p:cNvSpPr>
          <p:nvPr/>
        </p:nvSpPr>
        <p:spPr bwMode="auto">
          <a:xfrm>
            <a:off x="1834444" y="3550034"/>
            <a:ext cx="4261556" cy="2382439"/>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514350" indent="-514350">
              <a:spcBef>
                <a:spcPts val="0"/>
              </a:spcBef>
              <a:spcAft>
                <a:spcPts val="1800"/>
              </a:spcAft>
              <a:buFont typeface="+mj-lt"/>
              <a:buAutoNum type="romanUcPeriod"/>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Connected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Community</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14350" indent="-514350">
              <a:spcBef>
                <a:spcPts val="0"/>
              </a:spcBef>
              <a:spcAft>
                <a:spcPts val="1800"/>
              </a:spcAft>
              <a:buFont typeface="+mj-lt"/>
              <a:buAutoNum type="romanUcPeriod"/>
            </a:pP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Economic &amp; Financial </a:t>
            </a: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Sustainability</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14350" indent="-514350">
              <a:spcBef>
                <a:spcPts val="0"/>
              </a:spcBef>
              <a:spcAft>
                <a:spcPts val="1800"/>
              </a:spcAft>
              <a:buFont typeface="+mj-lt"/>
              <a:buAutoNum type="romanUcPeriod"/>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Safe </a:t>
            </a:r>
            <a:r>
              <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rPr>
              <a:t>Community</a:t>
            </a:r>
          </a:p>
          <a:p>
            <a:pPr marL="514350" indent="-514350">
              <a:spcBef>
                <a:spcPts val="0"/>
              </a:spcBef>
              <a:spcAft>
                <a:spcPts val="1800"/>
              </a:spcAft>
              <a:buFont typeface="+mj-lt"/>
              <a:buAutoNum type="romanUcPeriod"/>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Affordable Housing</a:t>
            </a:r>
            <a:endParaRPr lang="en-US" altLang="en-US" sz="20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2"/>
          <p:cNvSpPr txBox="1">
            <a:spLocks/>
          </p:cNvSpPr>
          <p:nvPr/>
        </p:nvSpPr>
        <p:spPr bwMode="auto">
          <a:xfrm>
            <a:off x="6096000" y="3554859"/>
            <a:ext cx="4280899" cy="2377614"/>
          </a:xfrm>
          <a:prstGeom prst="rect">
            <a:avLst/>
          </a:prstGeom>
          <a:solidFill>
            <a:schemeClr val="bg1"/>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514350" indent="-514350">
              <a:spcBef>
                <a:spcPts val="0"/>
              </a:spcBef>
              <a:spcAft>
                <a:spcPts val="1800"/>
              </a:spcAft>
              <a:buFont typeface="+mj-lt"/>
              <a:buAutoNum type="romanUcPeriod" startAt="5"/>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Vibrant &amp; Inclusive Community</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14350" indent="-514350">
              <a:spcBef>
                <a:spcPts val="0"/>
              </a:spcBef>
              <a:spcAft>
                <a:spcPts val="1800"/>
              </a:spcAft>
              <a:buFont typeface="+mj-lt"/>
              <a:buAutoNum type="romanUcPeriod" startAt="5"/>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Environmental Stewardship</a:t>
            </a:r>
            <a:endParaRPr lang="en-US"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514350" indent="-514350">
              <a:spcBef>
                <a:spcPts val="0"/>
              </a:spcBef>
              <a:spcAft>
                <a:spcPts val="1800"/>
              </a:spcAft>
              <a:buFont typeface="+mj-lt"/>
              <a:buAutoNum type="romanUcPeriod" startAt="5"/>
            </a:pPr>
            <a:r>
              <a:rPr 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Collaborative &amp; Innovative Organization</a:t>
            </a:r>
            <a:endParaRPr lang="en-US" altLang="en-US" sz="2000" b="1" kern="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8275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Recommended Budget Highlights</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1" y="1767156"/>
            <a:ext cx="10270732" cy="4441202"/>
          </a:xfrm>
        </p:spPr>
        <p:txBody>
          <a:bodyPr>
            <a:normAutofit/>
          </a:bodyPr>
          <a:lstStyle/>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Environmental Sustainability</a:t>
            </a:r>
          </a:p>
          <a:p>
            <a:pPr lvl="1">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$315,000 for Coal Ash Remediation</a:t>
            </a:r>
          </a:p>
          <a:p>
            <a:pPr lvl="1">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$50,000 to develop a Climate Action Plan</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Debt service </a:t>
            </a:r>
            <a:r>
              <a:rPr lang="en-US" altLang="en-US" sz="2000" dirty="0">
                <a:latin typeface="Verdana" panose="020B0604030504040204" pitchFamily="34" charset="0"/>
                <a:ea typeface="Verdana" panose="020B0604030504040204" pitchFamily="34" charset="0"/>
                <a:cs typeface="Verdana" panose="020B0604030504040204" pitchFamily="34" charset="0"/>
              </a:rPr>
              <a:t>p</a:t>
            </a:r>
            <a:r>
              <a:rPr lang="en-US" altLang="en-US" sz="2000" dirty="0" smtClean="0">
                <a:latin typeface="Verdana" panose="020B0604030504040204" pitchFamily="34" charset="0"/>
                <a:ea typeface="Verdana" panose="020B0604030504040204" pitchFamily="34" charset="0"/>
                <a:cs typeface="Verdana" panose="020B0604030504040204" pitchFamily="34" charset="0"/>
              </a:rPr>
              <a:t>ayments to complete </a:t>
            </a:r>
            <a:r>
              <a:rPr lang="en-US" altLang="en-US" sz="2000" dirty="0" err="1" smtClean="0">
                <a:latin typeface="Verdana" panose="020B0604030504040204" pitchFamily="34" charset="0"/>
                <a:ea typeface="Verdana" panose="020B0604030504040204" pitchFamily="34" charset="0"/>
                <a:cs typeface="Verdana" panose="020B0604030504040204" pitchFamily="34" charset="0"/>
              </a:rPr>
              <a:t>Stormwater</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a:t>
            </a:r>
          </a:p>
          <a:p>
            <a:pPr marL="457200" lvl="1" indent="0">
              <a:spcBef>
                <a:spcPts val="0"/>
              </a:spcBef>
              <a:spcAft>
                <a:spcPts val="1800"/>
              </a:spcAft>
              <a:buNone/>
            </a:pPr>
            <a:r>
              <a:rPr lang="en-US" altLang="en-US" sz="2000" dirty="0">
                <a:latin typeface="Verdana" panose="020B0604030504040204" pitchFamily="34" charset="0"/>
                <a:ea typeface="Verdana" panose="020B0604030504040204" pitchFamily="34" charset="0"/>
                <a:cs typeface="Verdana" panose="020B0604030504040204" pitchFamily="34" charset="0"/>
              </a:rPr>
              <a:t>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  bond projects </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$100,000 for Urban Design position</a:t>
            </a:r>
          </a:p>
          <a:p>
            <a:pPr>
              <a:spcBef>
                <a:spcPts val="0"/>
              </a:spcBef>
              <a:spcAft>
                <a:spcPts val="1800"/>
              </a:spcAft>
            </a:pPr>
            <a:r>
              <a:rPr lang="en-US" altLang="en-US" sz="2000" dirty="0">
                <a:latin typeface="Verdana" panose="020B0604030504040204" pitchFamily="34" charset="0"/>
                <a:ea typeface="Verdana" panose="020B0604030504040204" pitchFamily="34" charset="0"/>
                <a:cs typeface="Verdana" panose="020B0604030504040204" pitchFamily="34" charset="0"/>
              </a:rPr>
              <a:t>No Change in Core Service Levels </a:t>
            </a:r>
          </a:p>
          <a:p>
            <a:pPr marL="0" indent="0">
              <a:spcBef>
                <a:spcPts val="0"/>
              </a:spcBef>
              <a:spcAft>
                <a:spcPts val="1800"/>
              </a:spcAft>
              <a:buNone/>
            </a:pP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1800"/>
              </a:spcAft>
              <a:buNone/>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9263" y="1767156"/>
            <a:ext cx="3073137" cy="2051665"/>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6300" y="4168339"/>
            <a:ext cx="3086100" cy="20574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7586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Recommended Budget Highlights</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032" y="4137660"/>
            <a:ext cx="4833367" cy="2664650"/>
          </a:xfrm>
          <a:prstGeom prst="rect">
            <a:avLst/>
          </a:prstGeom>
          <a:effectLst>
            <a:outerShdw blurRad="50800" dist="38100" dir="2700000" algn="tl" rotWithShape="0">
              <a:prstClr val="black">
                <a:alpha val="40000"/>
              </a:prstClr>
            </a:outerShdw>
          </a:effectLst>
        </p:spPr>
      </p:pic>
      <p:sp>
        <p:nvSpPr>
          <p:cNvPr id="3" name="Content Placeholder 2"/>
          <p:cNvSpPr>
            <a:spLocks noGrp="1"/>
          </p:cNvSpPr>
          <p:nvPr>
            <p:ph idx="1"/>
          </p:nvPr>
        </p:nvSpPr>
        <p:spPr/>
        <p:txBody>
          <a:bodyPr>
            <a:noAutofit/>
          </a:bodyPr>
          <a:lstStyle/>
          <a:p>
            <a:pPr marL="0" indent="0">
              <a:buNone/>
            </a:pPr>
            <a:r>
              <a:rPr lang="en-US" sz="1900" b="1" dirty="0" smtClean="0">
                <a:latin typeface="Verdana" panose="020B0604030504040204" pitchFamily="34" charset="0"/>
                <a:ea typeface="Verdana" panose="020B0604030504040204" pitchFamily="34" charset="0"/>
                <a:cs typeface="Verdana" panose="020B0604030504040204" pitchFamily="34" charset="0"/>
              </a:rPr>
              <a:t>Personnel</a:t>
            </a:r>
          </a:p>
          <a:p>
            <a:pPr marL="0" indent="0">
              <a:buNone/>
            </a:pPr>
            <a:endParaRPr lang="en-US" sz="1000" b="1" dirty="0" smtClean="0">
              <a:latin typeface="Verdana" panose="020B0604030504040204" pitchFamily="34" charset="0"/>
              <a:ea typeface="Verdana" panose="020B0604030504040204" pitchFamily="34" charset="0"/>
              <a:cs typeface="Verdana" panose="020B0604030504040204" pitchFamily="34" charset="0"/>
            </a:endParaRPr>
          </a:p>
          <a:p>
            <a:r>
              <a:rPr lang="en-US" sz="1900" dirty="0" smtClean="0">
                <a:latin typeface="Verdana" panose="020B0604030504040204" pitchFamily="34" charset="0"/>
                <a:ea typeface="Verdana" panose="020B0604030504040204" pitchFamily="34" charset="0"/>
                <a:cs typeface="Verdana" panose="020B0604030504040204" pitchFamily="34" charset="0"/>
              </a:rPr>
              <a:t>3% of Market Pay Raise ($1,401,851)</a:t>
            </a:r>
          </a:p>
          <a:p>
            <a:endParaRPr 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sz="1900" dirty="0" smtClean="0">
                <a:latin typeface="Verdana" panose="020B0604030504040204" pitchFamily="34" charset="0"/>
                <a:ea typeface="Verdana" panose="020B0604030504040204" pitchFamily="34" charset="0"/>
                <a:cs typeface="Verdana" panose="020B0604030504040204" pitchFamily="34" charset="0"/>
              </a:rPr>
              <a:t>Living Wage Adjustment ($47,915)</a:t>
            </a:r>
          </a:p>
          <a:p>
            <a:endParaRPr 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sz="1900" dirty="0" smtClean="0">
                <a:latin typeface="Verdana" panose="020B0604030504040204" pitchFamily="34" charset="0"/>
                <a:ea typeface="Verdana" panose="020B0604030504040204" pitchFamily="34" charset="0"/>
                <a:cs typeface="Verdana" panose="020B0604030504040204" pitchFamily="34" charset="0"/>
              </a:rPr>
              <a:t>4.9% Medical Insurance Increase ($358,301)</a:t>
            </a:r>
          </a:p>
          <a:p>
            <a:endParaRPr 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sz="1900" dirty="0" smtClean="0">
                <a:latin typeface="Verdana" panose="020B0604030504040204" pitchFamily="34" charset="0"/>
                <a:ea typeface="Verdana" panose="020B0604030504040204" pitchFamily="34" charset="0"/>
                <a:cs typeface="Verdana" panose="020B0604030504040204" pitchFamily="34" charset="0"/>
              </a:rPr>
              <a:t>1.2% Retirement System Increase ($515,000)</a:t>
            </a:r>
          </a:p>
          <a:p>
            <a:pPr marL="0" indent="0">
              <a:buNone/>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sz="1900" dirty="0" smtClean="0">
                <a:latin typeface="Verdana" panose="020B0604030504040204" pitchFamily="34" charset="0"/>
                <a:ea typeface="Verdana" panose="020B0604030504040204" pitchFamily="34" charset="0"/>
                <a:cs typeface="Verdana" panose="020B0604030504040204" pitchFamily="34" charset="0"/>
              </a:rPr>
              <a:t>Sworn </a:t>
            </a:r>
            <a:r>
              <a:rPr lang="en-US" sz="1900" dirty="0">
                <a:latin typeface="Verdana" panose="020B0604030504040204" pitchFamily="34" charset="0"/>
                <a:ea typeface="Verdana" panose="020B0604030504040204" pitchFamily="34" charset="0"/>
                <a:cs typeface="Verdana" panose="020B0604030504040204" pitchFamily="34" charset="0"/>
              </a:rPr>
              <a:t>Police Officer Pay Adjustments to</a:t>
            </a:r>
          </a:p>
          <a:p>
            <a:pPr marL="0" indent="0">
              <a:buNone/>
            </a:pPr>
            <a:r>
              <a:rPr lang="en-US" sz="1900" dirty="0">
                <a:latin typeface="Verdana" panose="020B0604030504040204" pitchFamily="34" charset="0"/>
                <a:ea typeface="Verdana" panose="020B0604030504040204" pitchFamily="34" charset="0"/>
                <a:cs typeface="Verdana" panose="020B0604030504040204" pitchFamily="34" charset="0"/>
              </a:rPr>
              <a:t>      recruit and retain officers ($200,000)</a:t>
            </a:r>
          </a:p>
          <a:p>
            <a:pPr marL="0" indent="0">
              <a:buNone/>
            </a:pPr>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1900" dirty="0" smtClean="0">
                <a:latin typeface="Verdana" panose="020B0604030504040204" pitchFamily="34" charset="0"/>
                <a:ea typeface="Verdana" panose="020B0604030504040204" pitchFamily="34" charset="0"/>
                <a:cs typeface="Verdana" panose="020B0604030504040204" pitchFamily="34" charset="0"/>
              </a:rPr>
              <a:t>Comprehensive Classification and</a:t>
            </a:r>
          </a:p>
          <a:p>
            <a:pPr marL="0" indent="0">
              <a:buNone/>
            </a:pPr>
            <a:r>
              <a:rPr lang="en-US" sz="1900" dirty="0" smtClean="0">
                <a:latin typeface="Verdana" panose="020B0604030504040204" pitchFamily="34" charset="0"/>
                <a:ea typeface="Verdana" panose="020B0604030504040204" pitchFamily="34" charset="0"/>
                <a:cs typeface="Verdana" panose="020B0604030504040204" pitchFamily="34" charset="0"/>
              </a:rPr>
              <a:t>      Compensation Study ($100,000)</a:t>
            </a:r>
          </a:p>
          <a:p>
            <a:pPr marL="0" indent="0">
              <a:buNone/>
            </a:pPr>
            <a:r>
              <a:rPr lang="en-US" sz="1900" dirty="0" smtClean="0">
                <a:latin typeface="Verdana" panose="020B0604030504040204" pitchFamily="34" charset="0"/>
                <a:ea typeface="Verdana" panose="020B0604030504040204" pitchFamily="34" charset="0"/>
                <a:cs typeface="Verdana" panose="020B0604030504040204" pitchFamily="34" charset="0"/>
              </a:rPr>
              <a:t>			     	 </a:t>
            </a:r>
            <a:endParaRPr lang="en-US" sz="19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092" y="1506977"/>
            <a:ext cx="3534308" cy="23562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88375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81000">
              <a:schemeClr val="bg1">
                <a:lumMod val="95000"/>
              </a:schemeClr>
            </a:gs>
            <a:gs pos="100000">
              <a:schemeClr val="bg1">
                <a:lumMod val="7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231433"/>
          </a:xfrm>
          <a:gradFill>
            <a:gsLst>
              <a:gs pos="81000">
                <a:schemeClr val="tx2"/>
              </a:gs>
              <a:gs pos="100000">
                <a:schemeClr val="bg1">
                  <a:lumMod val="75000"/>
                </a:schemeClr>
              </a:gs>
            </a:gsLst>
            <a:lin ang="5400000" scaled="0"/>
          </a:gradFill>
          <a:ln w="38100">
            <a:noFill/>
          </a:ln>
        </p:spPr>
        <p:txBody>
          <a:bodyPr>
            <a:norm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Budget Resolution 2018-06-13/R-5.1</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6433" y="2661006"/>
            <a:ext cx="9959134" cy="3554858"/>
          </a:xfrm>
          <a:gradFill>
            <a:gsLst>
              <a:gs pos="81000">
                <a:schemeClr val="bg1">
                  <a:lumMod val="95000"/>
                </a:schemeClr>
              </a:gs>
              <a:gs pos="100000">
                <a:schemeClr val="bg1">
                  <a:lumMod val="75000"/>
                </a:schemeClr>
              </a:gs>
            </a:gsLst>
            <a:lin ang="5400000" scaled="0"/>
          </a:gradFill>
          <a:ln>
            <a:noFill/>
          </a:ln>
        </p:spPr>
      </p:pic>
      <p:sp>
        <p:nvSpPr>
          <p:cNvPr id="3" name="TextBox 2"/>
          <p:cNvSpPr txBox="1"/>
          <p:nvPr/>
        </p:nvSpPr>
        <p:spPr>
          <a:xfrm>
            <a:off x="1116433" y="1808251"/>
            <a:ext cx="9959134" cy="707886"/>
          </a:xfrm>
          <a:prstGeom prst="rect">
            <a:avLst/>
          </a:prstGeom>
          <a:noFill/>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Framework for the FY 2019-20 Manager’s Recommended Budget is centered around budget resolution 2018-06-13/R-5.1: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08766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Budget Resolution Highlights</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1" y="1767156"/>
            <a:ext cx="10270732" cy="4441202"/>
          </a:xfrm>
        </p:spPr>
        <p:txBody>
          <a:bodyPr>
            <a:normAutofit/>
          </a:bodyPr>
          <a:lstStyle/>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Investment in employee compensation</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Other Post-Employment Benefit pre-funding contributions</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Balancing growth in the property tax base to cover increasing expenditures</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Fund balance reserve target</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Capital investments</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Debt management</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Operational trends, priorities and needs</a:t>
            </a:r>
          </a:p>
          <a:p>
            <a:pPr>
              <a:spcBef>
                <a:spcPts val="0"/>
              </a:spcBef>
              <a:spcAft>
                <a:spcPts val="1800"/>
              </a:spcAft>
            </a:pP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a:p>
            <a:pPr>
              <a:spcBef>
                <a:spcPts val="0"/>
              </a:spcBef>
              <a:spcAft>
                <a:spcPts val="1800"/>
              </a:spcAft>
            </a:pP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14847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Enterprise Fund Summary</a:t>
            </a:r>
            <a:endPar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p:cNvSpPr>
            <a:spLocks noGrp="1"/>
          </p:cNvSpPr>
          <p:nvPr>
            <p:ph sz="half" idx="1"/>
          </p:nvPr>
        </p:nvSpPr>
        <p:spPr>
          <a:xfrm>
            <a:off x="928099" y="1633590"/>
            <a:ext cx="10654301" cy="4921321"/>
          </a:xfrm>
          <a:solidFill>
            <a:schemeClr val="bg1">
              <a:alpha val="0"/>
            </a:schemeClr>
          </a:solidFill>
          <a:extLst>
            <a:ext uri="{91240B29-F687-4F45-9708-019B960494DF}">
              <a14:hiddenLine xmlns:a14="http://schemas.microsoft.com/office/drawing/2010/main" w="19050">
                <a:solidFill>
                  <a:srgbClr val="000000"/>
                </a:solidFill>
                <a:miter lim="800000"/>
                <a:headEnd/>
                <a:tailEnd/>
              </a14:hiddenLine>
            </a:ext>
          </a:extLst>
        </p:spPr>
        <p:txBody>
          <a:bodyPr>
            <a:normAutofit lnSpcReduction="10000"/>
          </a:bodyPr>
          <a:lstStyle/>
          <a:p>
            <a:pPr>
              <a:defRPr/>
            </a:pPr>
            <a:r>
              <a:rPr lang="en-US" altLang="en-US" sz="1800" b="1" kern="0" dirty="0" smtClean="0">
                <a:latin typeface="Verdana" panose="020B0604030504040204" pitchFamily="34" charset="0"/>
                <a:ea typeface="Verdana" panose="020B0604030504040204" pitchFamily="34" charset="0"/>
                <a:cs typeface="Verdana" panose="020B0604030504040204" pitchFamily="34" charset="0"/>
              </a:rPr>
              <a:t>STORMWATER FUND:</a:t>
            </a:r>
          </a:p>
          <a:p>
            <a:pPr lvl="1">
              <a:defRPr/>
            </a:pP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$2.82 per ERU recommended fee increase to issue $3.2 </a:t>
            </a:r>
          </a:p>
          <a:p>
            <a:pPr marL="457200" lvl="1" indent="0">
              <a:buNone/>
              <a:defRPr/>
            </a:pPr>
            <a:r>
              <a:rPr lang="en-US" altLang="en-US" sz="1600" b="1" kern="0" dirty="0">
                <a:latin typeface="Verdana" panose="020B0604030504040204" pitchFamily="34" charset="0"/>
                <a:ea typeface="Verdana" panose="020B0604030504040204" pitchFamily="34" charset="0"/>
                <a:cs typeface="Verdana" panose="020B0604030504040204" pitchFamily="34" charset="0"/>
              </a:rPr>
              <a:t> </a:t>
            </a: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   million GO bonds: Lake Ellen Flood Storage Project, Red </a:t>
            </a:r>
          </a:p>
          <a:p>
            <a:pPr marL="457200" lvl="1" indent="0">
              <a:buNone/>
              <a:defRPr/>
            </a:pPr>
            <a:r>
              <a:rPr lang="en-US" altLang="en-US" sz="1600" b="1" kern="0" dirty="0">
                <a:latin typeface="Verdana" panose="020B0604030504040204" pitchFamily="34" charset="0"/>
                <a:ea typeface="Verdana" panose="020B0604030504040204" pitchFamily="34" charset="0"/>
                <a:cs typeface="Verdana" panose="020B0604030504040204" pitchFamily="34" charset="0"/>
              </a:rPr>
              <a:t> </a:t>
            </a: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   Bud Flood Storage Project, Booker Creek Road Project</a:t>
            </a:r>
          </a:p>
          <a:p>
            <a:pPr lvl="1">
              <a:defRPr/>
            </a:pPr>
            <a:endParaRPr lang="en-US" altLang="en-US" sz="1000" b="1" kern="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en-US" altLang="en-US" sz="1800" b="1" kern="0" dirty="0" smtClean="0">
                <a:latin typeface="Verdana" panose="020B0604030504040204" pitchFamily="34" charset="0"/>
                <a:ea typeface="Verdana" panose="020B0604030504040204" pitchFamily="34" charset="0"/>
                <a:cs typeface="Verdana" panose="020B0604030504040204" pitchFamily="34" charset="0"/>
              </a:rPr>
              <a:t>TRANSIT FUND:</a:t>
            </a:r>
          </a:p>
          <a:p>
            <a:pPr lvl="1">
              <a:defRPr/>
            </a:pP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No recommended tax increase; No proposed use of fund balance</a:t>
            </a:r>
          </a:p>
          <a:p>
            <a:pPr lvl="1">
              <a:defRPr/>
            </a:pP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$686,000 potential decrease in State Maintenance Aid Program funds</a:t>
            </a:r>
          </a:p>
          <a:p>
            <a:pPr lvl="1">
              <a:defRPr/>
            </a:pP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$1.3 million increase from Orange County Transit Plan for bus replacements</a:t>
            </a:r>
          </a:p>
          <a:p>
            <a:pPr lvl="1">
              <a:defRPr/>
            </a:pPr>
            <a:endParaRPr lang="en-US" altLang="en-US" sz="1000" b="1" kern="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en-US" altLang="en-US" sz="1800" b="1" kern="0" dirty="0" smtClean="0">
                <a:latin typeface="Verdana" panose="020B0604030504040204" pitchFamily="34" charset="0"/>
                <a:ea typeface="Verdana" panose="020B0604030504040204" pitchFamily="34" charset="0"/>
                <a:cs typeface="Verdana" panose="020B0604030504040204" pitchFamily="34" charset="0"/>
              </a:rPr>
              <a:t>PARKING FUND:</a:t>
            </a:r>
          </a:p>
          <a:p>
            <a:pPr lvl="1">
              <a:defRPr/>
            </a:pP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Proposed use of fund balance of $233,861 to balance budget</a:t>
            </a:r>
          </a:p>
          <a:p>
            <a:pPr lvl="1">
              <a:defRPr/>
            </a:pP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No proposed parking fee increases</a:t>
            </a:r>
          </a:p>
          <a:p>
            <a:pPr lvl="1">
              <a:defRPr/>
            </a:pP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Will review rate structure and hours in FY 2020</a:t>
            </a:r>
          </a:p>
          <a:p>
            <a:pPr lvl="1">
              <a:defRPr/>
            </a:pPr>
            <a:endParaRPr lang="en-US" altLang="en-US" sz="1000" b="1" kern="0" dirty="0" smtClean="0">
              <a:latin typeface="Verdana" panose="020B0604030504040204" pitchFamily="34" charset="0"/>
              <a:ea typeface="Verdana" panose="020B0604030504040204" pitchFamily="34" charset="0"/>
              <a:cs typeface="Verdana" panose="020B0604030504040204" pitchFamily="34" charset="0"/>
            </a:endParaRPr>
          </a:p>
          <a:p>
            <a:pPr>
              <a:defRPr/>
            </a:pPr>
            <a:r>
              <a:rPr lang="en-US" altLang="en-US" sz="1800" b="1" kern="0" dirty="0" smtClean="0">
                <a:latin typeface="Verdana" panose="020B0604030504040204" pitchFamily="34" charset="0"/>
                <a:ea typeface="Verdana" panose="020B0604030504040204" pitchFamily="34" charset="0"/>
                <a:cs typeface="Verdana" panose="020B0604030504040204" pitchFamily="34" charset="0"/>
              </a:rPr>
              <a:t>HOUSING FUND:</a:t>
            </a:r>
          </a:p>
          <a:p>
            <a:pPr lvl="1">
              <a:defRPr/>
            </a:pP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Less fund balance needed to balance as HUD contributions and </a:t>
            </a:r>
          </a:p>
          <a:p>
            <a:pPr marL="457200" lvl="1" indent="0">
              <a:buNone/>
              <a:defRPr/>
            </a:pPr>
            <a:r>
              <a:rPr lang="en-US" altLang="en-US" sz="1600" b="1" kern="0" dirty="0" smtClean="0">
                <a:latin typeface="Verdana" panose="020B0604030504040204" pitchFamily="34" charset="0"/>
                <a:ea typeface="Verdana" panose="020B0604030504040204" pitchFamily="34" charset="0"/>
                <a:cs typeface="Verdana" panose="020B0604030504040204" pitchFamily="34" charset="0"/>
              </a:rPr>
              <a:t>    rent increases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7273" y="4138564"/>
            <a:ext cx="1870188" cy="2521602"/>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030" y="1738845"/>
            <a:ext cx="2898203" cy="125093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02598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erMedia.com Animated Theme">
  <a:themeElements>
    <a:clrScheme name="shield_fire">
      <a:dk1>
        <a:sysClr val="windowText" lastClr="000000"/>
      </a:dk1>
      <a:lt1>
        <a:sysClr val="window" lastClr="FFFFFF"/>
      </a:lt1>
      <a:dk2>
        <a:srgbClr val="11118D"/>
      </a:dk2>
      <a:lt2>
        <a:srgbClr val="EEECE1"/>
      </a:lt2>
      <a:accent1>
        <a:srgbClr val="3A96D0"/>
      </a:accent1>
      <a:accent2>
        <a:srgbClr val="F7291E"/>
      </a:accent2>
      <a:accent3>
        <a:srgbClr val="149FBE"/>
      </a:accent3>
      <a:accent4>
        <a:srgbClr val="81BF14"/>
      </a:accent4>
      <a:accent5>
        <a:srgbClr val="FF9933"/>
      </a:accent5>
      <a:accent6>
        <a:srgbClr val="62251F"/>
      </a:accent6>
      <a:hlink>
        <a:srgbClr val="FDFD88"/>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19447</TotalTime>
  <Words>1181</Words>
  <Application>Microsoft Office PowerPoint</Application>
  <PresentationFormat>Widescreen</PresentationFormat>
  <Paragraphs>186</Paragraphs>
  <Slides>14</Slides>
  <Notes>14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14</vt:i4>
      </vt:variant>
    </vt:vector>
  </HeadingPairs>
  <TitlesOfParts>
    <vt:vector size="26" baseType="lpstr">
      <vt:lpstr>Arial</vt:lpstr>
      <vt:lpstr>Calibri</vt:lpstr>
      <vt:lpstr>Century Gothic</vt:lpstr>
      <vt:lpstr>Franklin Gothic Heavy</vt:lpstr>
      <vt:lpstr>Symbol</vt:lpstr>
      <vt:lpstr>Times New Roman</vt:lpstr>
      <vt:lpstr>Verdana</vt:lpstr>
      <vt:lpstr>Wingdings</vt:lpstr>
      <vt:lpstr>Office Theme</vt:lpstr>
      <vt:lpstr>1_PresenterMedia.com Animated Theme</vt:lpstr>
      <vt:lpstr>Acrobat Document</vt:lpstr>
      <vt:lpstr>Adobe Acrobat Document</vt:lpstr>
      <vt:lpstr>PUBLIC HEARING: Manager’s Recommended Budget FY2019-20</vt:lpstr>
      <vt:lpstr>Recommended Budget Highlights</vt:lpstr>
      <vt:lpstr>Property Tax Rates</vt:lpstr>
      <vt:lpstr>Town Mission and Council’s Goals</vt:lpstr>
      <vt:lpstr>Recommended Budget Highlights</vt:lpstr>
      <vt:lpstr>Recommended Budget Highlights</vt:lpstr>
      <vt:lpstr>Budget Resolution 2018-06-13/R-5.1</vt:lpstr>
      <vt:lpstr>Budget Resolution Highlights</vt:lpstr>
      <vt:lpstr>Enterprise Fund Summary</vt:lpstr>
      <vt:lpstr>Pending Budget Considerations</vt:lpstr>
      <vt:lpstr>5-Year Budget Plan</vt:lpstr>
      <vt:lpstr>Next Steps</vt:lpstr>
      <vt:lpstr>Budget Resources</vt:lpstr>
      <vt:lpstr>Manager’s Recommended FY20 Budget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Judd</dc:creator>
  <cp:lastModifiedBy>Maurice Jones</cp:lastModifiedBy>
  <cp:revision>626</cp:revision>
  <cp:lastPrinted>2019-01-25T19:25:18Z</cp:lastPrinted>
  <dcterms:created xsi:type="dcterms:W3CDTF">2016-12-09T16:32:48Z</dcterms:created>
  <dcterms:modified xsi:type="dcterms:W3CDTF">2019-05-08T20:18:59Z</dcterms:modified>
</cp:coreProperties>
</file>