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7"/>
  </p:notesMasterIdLst>
  <p:handoutMasterIdLst>
    <p:handoutMasterId r:id="rId8"/>
  </p:handoutMasterIdLst>
  <p:sldIdLst>
    <p:sldId id="365" r:id="rId3"/>
    <p:sldId id="405" r:id="rId4"/>
    <p:sldId id="415" r:id="rId5"/>
    <p:sldId id="38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Pennoyer" initials="KP" lastIdx="3" clrIdx="0">
    <p:extLst>
      <p:ext uri="{19B8F6BF-5375-455C-9EA6-DF929625EA0E}">
        <p15:presenceInfo xmlns:p15="http://schemas.microsoft.com/office/powerpoint/2012/main" userId="S-1-5-21-1859792686-958881071-1848903544-19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DA78A"/>
    <a:srgbClr val="FFCCFF"/>
    <a:srgbClr val="986339"/>
    <a:srgbClr val="B9835B"/>
    <a:srgbClr val="B1A585"/>
    <a:srgbClr val="8D805B"/>
    <a:srgbClr val="BEA662"/>
    <a:srgbClr val="CAAF92"/>
    <a:srgbClr val="8E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0294" autoAdjust="0"/>
  </p:normalViewPr>
  <p:slideViewPr>
    <p:cSldViewPr snapToGrid="0" showGuides="1">
      <p:cViewPr varScale="1">
        <p:scale>
          <a:sx n="93" d="100"/>
          <a:sy n="93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F3A497-29E8-48DA-8F4E-6A99C267A07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DF0FA1-7499-4CB4-AD7F-2D809548E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F3F409-9527-4D3A-8455-ED0ED14EA28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F6A9E-8B6E-4257-A818-0B455E0EB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8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Introduction: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here this evening for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Budget Work Session after the presentation of the Manager’s Recommended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Our presentation </a:t>
            </a:r>
            <a:r>
              <a:rPr lang="en-US" baseline="0" smtClean="0"/>
              <a:t>is </a:t>
            </a:r>
            <a:r>
              <a:rPr lang="en-US" baseline="0" smtClean="0"/>
              <a:t>4 </a:t>
            </a:r>
            <a:r>
              <a:rPr lang="en-US" baseline="0" dirty="0" smtClean="0"/>
              <a:t>slides </a:t>
            </a:r>
            <a:r>
              <a:rPr lang="en-US" baseline="0" smtClean="0"/>
              <a:t>and </a:t>
            </a:r>
            <a:r>
              <a:rPr lang="en-US" baseline="0" smtClean="0"/>
              <a:t>should last </a:t>
            </a:r>
            <a:r>
              <a:rPr lang="en-US" baseline="0" dirty="0" smtClean="0"/>
              <a:t>about 5-10 minutes.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Manager’s Recommended</a:t>
            </a:r>
            <a:r>
              <a:rPr lang="en-US" baseline="0" dirty="0" smtClean="0"/>
              <a:t> Budget was presented to Council on May 1</a:t>
            </a:r>
            <a:r>
              <a:rPr lang="en-US" baseline="30000" dirty="0" smtClean="0"/>
              <a:t>st</a:t>
            </a:r>
            <a:r>
              <a:rPr lang="en-US" baseline="0" dirty="0" smtClean="0"/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Public hearing for public feedback</a:t>
            </a:r>
            <a:r>
              <a:rPr lang="en-US" baseline="0" dirty="0" smtClean="0"/>
              <a:t> on the budget on May 8</a:t>
            </a:r>
            <a:r>
              <a:rPr lang="en-US" baseline="30000" dirty="0" smtClean="0"/>
              <a:t>th</a:t>
            </a:r>
            <a:r>
              <a:rPr lang="en-US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FY 2019-20</a:t>
            </a:r>
            <a:r>
              <a:rPr lang="en-US" baseline="0" dirty="0" smtClean="0"/>
              <a:t> Manager’s Recommended Budget Highlights: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$113,030,494 total</a:t>
            </a:r>
            <a:r>
              <a:rPr lang="en-US" baseline="0" dirty="0" smtClean="0"/>
              <a:t> for all funds (3.7% increase from FY 2019 budget)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$68,448,000 for General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property tax increase for General Fund or Transit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1.6 cent property tax increase to support debt service for the $10 million Affordable Housing Bonds &amp; debt for MSC, Streets, Wallace Deck &amp; Elliott Rd Ext.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The Town’s Budget</a:t>
            </a:r>
            <a:r>
              <a:rPr lang="en-US" altLang="en-US" baseline="0" dirty="0" smtClean="0"/>
              <a:t> is an extension of the Town’s mission and the Council’s strategic goals and in many ways reflects the values of our organization and our community; making stronger connections between Council goals and the Town’s operating budget is a major goal of this year’s budget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aseline="0" dirty="0" smtClean="0"/>
              <a:t>No change in core service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7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2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today for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budget work session</a:t>
            </a:r>
            <a:r>
              <a:rPr lang="en-US" b="1" baseline="0" dirty="0" smtClean="0"/>
              <a:t> after the presentation of the Manager’s Recommended Budget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Next steps: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June 12</a:t>
            </a:r>
            <a:r>
              <a:rPr lang="en-US" b="0" baseline="30000" dirty="0" smtClean="0"/>
              <a:t>th</a:t>
            </a:r>
            <a:r>
              <a:rPr lang="en-US" b="0" baseline="0" dirty="0" smtClean="0"/>
              <a:t> – proposed adoption of the FY 2019-20 budget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5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181606"/>
            <a:ext cx="10363200" cy="933451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096000"/>
            <a:ext cx="8534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7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37" y="160344"/>
            <a:ext cx="8026403" cy="525463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032001" y="1092200"/>
            <a:ext cx="6908803" cy="51816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7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95400"/>
            <a:ext cx="8026400" cy="4978400"/>
          </a:xfrm>
        </p:spPr>
        <p:txBody>
          <a:bodyPr>
            <a:normAutofit/>
          </a:bodyPr>
          <a:lstStyle>
            <a:lvl1pPr marL="171442" indent="-171442">
              <a:buFont typeface="Arial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628619" indent="-171442">
              <a:buFont typeface="Arial" pitchFamily="34" charset="0"/>
              <a:buChar char="•"/>
              <a:defRPr sz="2025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1085796" indent="-17144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542974" indent="-171442">
              <a:buFont typeface="Arial" pitchFamily="34" charset="0"/>
              <a:buChar char="•"/>
              <a:defRPr sz="1575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2000150" indent="-171442">
              <a:buFont typeface="Arial" pitchFamily="34" charset="0"/>
              <a:buChar char="•"/>
              <a:defRPr sz="1575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62400" y="1295400"/>
            <a:ext cx="7924800" cy="49784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92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9200" y="1295400"/>
            <a:ext cx="8229600" cy="4876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01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084394"/>
            <a:ext cx="9448800" cy="1362075"/>
          </a:xfrm>
        </p:spPr>
        <p:txBody>
          <a:bodyPr anchor="t"/>
          <a:lstStyle>
            <a:lvl1pPr algn="l">
              <a:defRPr sz="3975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0" y="584205"/>
            <a:ext cx="94488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bg1">
                    <a:lumMod val="10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7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1498600"/>
            <a:ext cx="2572152" cy="30480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98600"/>
            <a:ext cx="2572152" cy="30480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8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9200" y="304806"/>
            <a:ext cx="4976445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9200" y="1066806"/>
            <a:ext cx="4976445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000" y="304806"/>
            <a:ext cx="4978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0" y="1066806"/>
            <a:ext cx="4978400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4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19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23471"/>
            <a:ext cx="7635433" cy="674688"/>
          </a:xfrm>
        </p:spPr>
        <p:txBody>
          <a:bodyPr anchor="ctr" anchorCtr="0"/>
          <a:lstStyle>
            <a:lvl1pPr algn="l">
              <a:defRPr sz="2025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1715531"/>
            <a:ext cx="5283200" cy="3426940"/>
          </a:xfrm>
        </p:spPr>
        <p:txBody>
          <a:bodyPr>
            <a:normAutofit/>
          </a:bodyPr>
          <a:lstStyle>
            <a:lvl1pPr>
              <a:defRPr sz="2025"/>
            </a:lvl1pPr>
            <a:lvl2pPr>
              <a:defRPr sz="202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1803400"/>
            <a:ext cx="3048000" cy="3657600"/>
          </a:xfrm>
        </p:spPr>
        <p:txBody>
          <a:bodyPr anchor="ctr" anchorCtr="0"/>
          <a:lstStyle>
            <a:lvl1pPr marL="0" indent="0" algn="ctr">
              <a:buNone/>
              <a:defRPr sz="1425">
                <a:solidFill>
                  <a:schemeClr val="bg1">
                    <a:lumMod val="9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975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8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0" y="4792669"/>
            <a:ext cx="7315200" cy="566739"/>
          </a:xfrm>
        </p:spPr>
        <p:txBody>
          <a:bodyPr anchor="b"/>
          <a:lstStyle>
            <a:lvl1pPr algn="l">
              <a:defRPr sz="20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77800"/>
            <a:ext cx="7924800" cy="4470400"/>
          </a:xfrm>
        </p:spPr>
        <p:txBody>
          <a:bodyPr/>
          <a:lstStyle>
            <a:lvl1pPr marL="0" indent="0">
              <a:buNone/>
              <a:defRPr sz="3225"/>
            </a:lvl1pPr>
            <a:lvl2pPr marL="457178" indent="0">
              <a:buNone/>
              <a:defRPr sz="2775"/>
            </a:lvl2pPr>
            <a:lvl3pPr marL="914355" indent="0">
              <a:buNone/>
              <a:defRPr sz="2400"/>
            </a:lvl3pPr>
            <a:lvl4pPr marL="1371532" indent="0">
              <a:buNone/>
              <a:defRPr sz="2025"/>
            </a:lvl4pPr>
            <a:lvl5pPr marL="1828709" indent="0">
              <a:buNone/>
              <a:defRPr sz="2025"/>
            </a:lvl5pPr>
            <a:lvl6pPr marL="2285886" indent="0">
              <a:buNone/>
              <a:defRPr sz="2025"/>
            </a:lvl6pPr>
            <a:lvl7pPr marL="2743064" indent="0">
              <a:buNone/>
              <a:defRPr sz="2025"/>
            </a:lvl7pPr>
            <a:lvl8pPr marL="3200240" indent="0">
              <a:buNone/>
              <a:defRPr sz="2025"/>
            </a:lvl8pPr>
            <a:lvl9pPr marL="3657418" indent="0">
              <a:buNone/>
              <a:defRPr sz="20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5600" y="5359407"/>
            <a:ext cx="7315200" cy="804863"/>
          </a:xfrm>
        </p:spPr>
        <p:txBody>
          <a:bodyPr/>
          <a:lstStyle>
            <a:lvl1pPr marL="0" indent="0">
              <a:buNone/>
              <a:defRPr sz="1425">
                <a:solidFill>
                  <a:schemeClr val="bg1">
                    <a:lumMod val="9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975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8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0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5"/>
            <a:ext cx="13208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06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149600" y="14224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49600" y="22606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49600" y="30988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149600" y="39370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77804"/>
            <a:ext cx="8737603" cy="5254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31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39200" y="2234527"/>
            <a:ext cx="2540000" cy="3937676"/>
          </a:xfrm>
        </p:spPr>
        <p:txBody>
          <a:bodyPr anchor="ctr" anchorCtr="0">
            <a:normAutofit/>
          </a:bodyPr>
          <a:lstStyle>
            <a:lvl1pPr marL="57148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75200" y="2209805"/>
            <a:ext cx="2540000" cy="3977605"/>
          </a:xfrm>
        </p:spPr>
        <p:txBody>
          <a:bodyPr anchor="ctr" anchorCtr="0">
            <a:normAutofit/>
          </a:bodyPr>
          <a:lstStyle>
            <a:lvl1pPr marL="57148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11200" y="2234527"/>
            <a:ext cx="2540000" cy="3937676"/>
          </a:xfrm>
        </p:spPr>
        <p:txBody>
          <a:bodyPr anchor="ctr" anchorCtr="0">
            <a:normAutofit/>
          </a:bodyPr>
          <a:lstStyle>
            <a:lvl1pPr marL="57148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77804"/>
            <a:ext cx="8737603" cy="525463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280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0"/>
            <a:ext cx="4368800" cy="3124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04805"/>
            <a:ext cx="5994400" cy="3125315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219200" y="3429000"/>
            <a:ext cx="4368800" cy="30480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429000"/>
            <a:ext cx="6197600" cy="3048000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752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7559675"/>
            <a:ext cx="3860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7559675"/>
            <a:ext cx="284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6" y="-2235199"/>
            <a:ext cx="3352796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21195" y="-2235199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127995" y="-2235199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177804"/>
            <a:ext cx="8737603" cy="525463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68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5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62401" y="177804"/>
            <a:ext cx="8026403" cy="525463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62400" y="990600"/>
            <a:ext cx="8026400" cy="5181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620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62400" y="1295400"/>
            <a:ext cx="7924800" cy="49784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719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68797" y="1295400"/>
            <a:ext cx="8229600" cy="4876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7" y="381007"/>
            <a:ext cx="8737603" cy="5254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388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9200" y="304806"/>
            <a:ext cx="4976445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9200" y="1066806"/>
            <a:ext cx="4976445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000" y="304806"/>
            <a:ext cx="4978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0" y="1066806"/>
            <a:ext cx="4978400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378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149600" y="14224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49600" y="22606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49600" y="30988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149600" y="39370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505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0"/>
            <a:ext cx="4368800" cy="3124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04805"/>
            <a:ext cx="5994400" cy="3125315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219200" y="3429000"/>
            <a:ext cx="4368800" cy="30480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429000"/>
            <a:ext cx="6197600" cy="3048000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776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7559675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7559675"/>
            <a:ext cx="28448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8005" y="3225808"/>
            <a:ext cx="3352796" cy="3352799"/>
          </a:xfrm>
        </p:spPr>
        <p:txBody>
          <a:bodyPr lIns="365742" tIns="0" rIns="243829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4802" y="3225808"/>
            <a:ext cx="3352796" cy="3352799"/>
          </a:xfrm>
        </p:spPr>
        <p:txBody>
          <a:bodyPr lIns="365742" tIns="0" rIns="243829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721598" y="3225808"/>
            <a:ext cx="3352796" cy="3352799"/>
          </a:xfrm>
        </p:spPr>
        <p:txBody>
          <a:bodyPr lIns="365742" tIns="0" rIns="243829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508005" y="711201"/>
            <a:ext cx="3352796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114795" y="711201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721595" y="711201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77804"/>
            <a:ext cx="8737603" cy="525463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7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8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8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AE7A-BD67-4AEF-A963-C31D08762C17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600" y="990600"/>
            <a:ext cx="7518400" cy="5181600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6401" y="177804"/>
            <a:ext cx="8737603" cy="525463"/>
          </a:xfrm>
          <a:prstGeom prst="rect">
            <a:avLst/>
          </a:prstGeom>
        </p:spPr>
        <p:txBody>
          <a:bodyPr vert="horz" lIns="121914" tIns="60957" rIns="121914" bIns="60957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914355" rtl="0" eaLnBrk="1" latinLnBrk="0" hangingPunct="1">
        <a:spcBef>
          <a:spcPct val="0"/>
        </a:spcBef>
        <a:buNone/>
        <a:defRPr sz="2775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nofchapelhill.org/town-hall/departments-services/business-management/budget/2019-20-recommended-budg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4" y="215757"/>
            <a:ext cx="11527604" cy="1201881"/>
          </a:xfrm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WORK SESSION – JUNE 5TH:</a:t>
            </a:r>
            <a:b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Manager’s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Budget FY2019-20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4400"/>
              </p:ext>
            </p:extLst>
          </p:nvPr>
        </p:nvGraphicFramePr>
        <p:xfrm>
          <a:off x="1834418" y="1439862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" name="Acrobat Document" r:id="rId4" imgW="5829199" imgH="7543800" progId="AcroExch.Document.7">
                  <p:embed/>
                </p:oleObj>
              </mc:Choice>
              <mc:Fallback>
                <p:oleObj name="Acrobat Document" r:id="rId4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4418" y="1439862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36793"/>
              </p:ext>
            </p:extLst>
          </p:nvPr>
        </p:nvGraphicFramePr>
        <p:xfrm>
          <a:off x="6139736" y="1439862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" name="Acrobat Document" r:id="rId6" imgW="5829199" imgH="7543800" progId="AcroExch.Document.7">
                  <p:embed/>
                </p:oleObj>
              </mc:Choice>
              <mc:Fallback>
                <p:oleObj name="Acrobat Document" r:id="rId6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9736" y="1439862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5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Budget Highlights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67156"/>
            <a:ext cx="10270732" cy="44412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Manager’s Recommended Budget presented to Council on </a:t>
            </a: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1</a:t>
            </a:r>
            <a:r>
              <a:rPr lang="en-US" altLang="en-US" sz="18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www.townofchapelhill.org/town-hall/departments-services/business-management/budget/2019-20-recommended-budget</a:t>
            </a: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Opened public hearing for public feedback on the budget on </a:t>
            </a: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8</a:t>
            </a:r>
            <a:r>
              <a:rPr lang="en-US" altLang="en-US" sz="18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budget work session on </a:t>
            </a: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15</a:t>
            </a:r>
            <a:r>
              <a:rPr lang="en-US" altLang="en-US" sz="18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Property Tax Increase for General Fund or Transit Fund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Cent Property Tax Increase for Debt Service Fund: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upport debt service for $10 million Affordable Housing Bond (1 cent) 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debt service for General Obligation Bonds (0.6 cent)</a:t>
            </a:r>
          </a:p>
        </p:txBody>
      </p:sp>
    </p:spTree>
    <p:extLst>
      <p:ext uri="{BB962C8B-B14F-4D97-AF65-F5344CB8AC3E}">
        <p14:creationId xmlns:p14="http://schemas.microsoft.com/office/powerpoint/2010/main" val="11781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Budget Considerations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6" y="1735624"/>
            <a:ext cx="10270732" cy="444120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&amp; Cultural Arts Funding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$   20,000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 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ocator 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osition				$   15,000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 County Veterans Memorial		$     5,000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Council Meeting Videographer			$   13,000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 Fee Reduction Program			$   25,000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Follow-up discussion on June 12</a:t>
            </a:r>
            <a:r>
              <a:rPr lang="en-US" altLang="en-US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Council agenda related to interim measures for coal ash remediation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5</a:t>
            </a:r>
            <a:r>
              <a:rPr lang="en-US" sz="20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	Budget </a:t>
            </a:r>
            <a:r>
              <a:rPr lang="en-US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Worksession</a:t>
            </a:r>
            <a:endParaRPr lang="en-US" sz="200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6:30 p.m. Chapel Hill Public Library </a:t>
            </a:r>
          </a:p>
          <a:p>
            <a:pPr marL="0" indent="0">
              <a:buNone/>
            </a:pP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12 	Proposed Budget Adoption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7:00 p.m. Council Chamber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or comments from Council?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19756</TotalTime>
  <Words>311</Words>
  <Application>Microsoft Office PowerPoint</Application>
  <PresentationFormat>Widescreen</PresentationFormat>
  <Paragraphs>49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Century Gothic</vt:lpstr>
      <vt:lpstr>Franklin Gothic Heavy</vt:lpstr>
      <vt:lpstr>Verdana</vt:lpstr>
      <vt:lpstr>Office Theme</vt:lpstr>
      <vt:lpstr>1_PresenterMedia.com Animated Theme</vt:lpstr>
      <vt:lpstr>Acrobat Document</vt:lpstr>
      <vt:lpstr>BUDGET WORK SESSION – JUNE 5TH: Manager’s Recommended Budget FY2019-20</vt:lpstr>
      <vt:lpstr>Recommended Budget Highlights</vt:lpstr>
      <vt:lpstr>Additional Budget Considerations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Judd</dc:creator>
  <cp:lastModifiedBy>Amy Oland</cp:lastModifiedBy>
  <cp:revision>672</cp:revision>
  <cp:lastPrinted>2019-05-15T20:38:23Z</cp:lastPrinted>
  <dcterms:created xsi:type="dcterms:W3CDTF">2016-12-09T16:32:48Z</dcterms:created>
  <dcterms:modified xsi:type="dcterms:W3CDTF">2019-06-05T20:44:16Z</dcterms:modified>
</cp:coreProperties>
</file>