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0"/>
  </p:notesMasterIdLst>
  <p:handoutMasterIdLst>
    <p:handoutMasterId r:id="rId11"/>
  </p:handoutMasterIdLst>
  <p:sldIdLst>
    <p:sldId id="365" r:id="rId3"/>
    <p:sldId id="405" r:id="rId4"/>
    <p:sldId id="404" r:id="rId5"/>
    <p:sldId id="412" r:id="rId6"/>
    <p:sldId id="414" r:id="rId7"/>
    <p:sldId id="388" r:id="rId8"/>
    <p:sldId id="387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Pennoyer" initials="KP" lastIdx="3" clrIdx="0">
    <p:extLst>
      <p:ext uri="{19B8F6BF-5375-455C-9EA6-DF929625EA0E}">
        <p15:presenceInfo xmlns:p15="http://schemas.microsoft.com/office/powerpoint/2012/main" userId="S-1-5-21-1859792686-958881071-1848903544-19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DDA78A"/>
    <a:srgbClr val="FFCCFF"/>
    <a:srgbClr val="986339"/>
    <a:srgbClr val="B9835B"/>
    <a:srgbClr val="B1A585"/>
    <a:srgbClr val="8D805B"/>
    <a:srgbClr val="BEA662"/>
    <a:srgbClr val="CAAF92"/>
    <a:srgbClr val="8E9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0294" autoAdjust="0"/>
  </p:normalViewPr>
  <p:slideViewPr>
    <p:cSldViewPr snapToGrid="0" showGuides="1">
      <p:cViewPr varScale="1">
        <p:scale>
          <a:sx n="93" d="100"/>
          <a:sy n="93" d="100"/>
        </p:scale>
        <p:origin x="12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F3A497-29E8-48DA-8F4E-6A99C267A0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DF0FA1-7499-4CB4-AD7F-2D809548E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F3F409-9527-4D3A-8455-ED0ED14EA28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9F6A9E-8B6E-4257-A818-0B455E0EB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8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Introduction: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are here this evening for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Budget Work Session after the presentation of the Manager’s Recommended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My presentation is 7 slides and last about 5-10 minutes.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We have three topics lined up for tonight’s meeting related to the FY 2020 budget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baseline="0" dirty="0" smtClean="0"/>
              <a:t>Orange County tax assessment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baseline="0" dirty="0" smtClean="0"/>
              <a:t>Coal Ash Remediation efforts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baseline="0" dirty="0" smtClean="0"/>
              <a:t>Transit Fund budget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6A9E-8B6E-4257-A818-0B455E0EBE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Manager’s Recommended</a:t>
            </a:r>
            <a:r>
              <a:rPr lang="en-US" baseline="0" dirty="0" smtClean="0"/>
              <a:t> Budget was presented to Council on May 1</a:t>
            </a:r>
            <a:r>
              <a:rPr lang="en-US" baseline="30000" dirty="0" smtClean="0"/>
              <a:t>st</a:t>
            </a:r>
            <a:r>
              <a:rPr lang="en-US" baseline="0" dirty="0" smtClean="0"/>
              <a:t>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Public hearing for public feedback</a:t>
            </a:r>
            <a:r>
              <a:rPr lang="en-US" baseline="0" dirty="0" smtClean="0"/>
              <a:t> on the budget on May 8</a:t>
            </a:r>
            <a:r>
              <a:rPr lang="en-US" baseline="30000" dirty="0" smtClean="0"/>
              <a:t>th</a:t>
            </a:r>
            <a:r>
              <a:rPr lang="en-US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 FY 2019-20</a:t>
            </a:r>
            <a:r>
              <a:rPr lang="en-US" baseline="0" dirty="0" smtClean="0"/>
              <a:t> Manager’s Recommended Budget Highlights: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$113,030,494 total</a:t>
            </a:r>
            <a:r>
              <a:rPr lang="en-US" baseline="0" dirty="0" smtClean="0"/>
              <a:t> for all funds (3.7% increase from FY 2019 budget)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$68,448,000 for General Fund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property tax increase for General Fund or Transit Fund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1.6 cent property tax increase to support debt service for the $10 million Affordable Housing Bonds &amp; debt for MSC, Streets, Wallace Deck &amp; Elliott Rd Ext.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 smtClean="0"/>
              <a:t>The Town’s Budget</a:t>
            </a:r>
            <a:r>
              <a:rPr lang="en-US" altLang="en-US" baseline="0" dirty="0" smtClean="0"/>
              <a:t> is an extension of the Town’s mission and the Council’s strategic goals and in many ways reflects the values of our organization and our community; making stronger connections between Council goals and the Town’s operating budget is a major goal of this year’s budget process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aseline="0" dirty="0" smtClean="0"/>
              <a:t>No change in core service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6A9E-8B6E-4257-A818-0B455E0EBE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7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aseline="0" dirty="0" smtClean="0"/>
              <a:t>SW Debt </a:t>
            </a:r>
            <a:r>
              <a:rPr lang="en-US" altLang="en-US" baseline="0" dirty="0" smtClean="0">
                <a:sym typeface="Wingdings" panose="05000000000000000000" pitchFamily="2" charset="2"/>
              </a:rPr>
              <a:t></a:t>
            </a:r>
            <a:r>
              <a:rPr lang="en-US" altLang="en-US" baseline="0" dirty="0" smtClean="0"/>
              <a:t>$2.7 million general obligations issued in FY 2018 and $3.2 million general obligations proposed issuance in FY 2020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75% of Town’s core expenses are employee related because we are a service organization</a:t>
            </a:r>
            <a:r>
              <a:rPr lang="en-US" baseline="0" dirty="0" smtClean="0"/>
              <a:t>.  In order to maintain an excellent workforce to provide excellent services we must recruit and retain excellent employees – to do this the budget includes a 3% of market pay adjustment.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$1,401,851 all funds ; $1,007,687 general fund only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Maintain compliance with Orange County Living Wage standards ($13.70 -&gt; $14.25 w/o health benefits &amp; $12.20 -&gt; $12.75 w/ health benefits.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6A9E-8B6E-4257-A818-0B455E0EBE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1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Downtown Partnership – request to help fund raise for Executive Director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be absorbed in Downtown Service District Fund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$6,903 budgeted in reserve to balance fund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$3,097 can be repurposed for funds set aside for 140 West (expenditure savings in consolidation of insurance premiums,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6A9E-8B6E-4257-A818-0B455E0EBE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0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6A9E-8B6E-4257-A818-0B455E0EBE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6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6A9E-8B6E-4257-A818-0B455E0EBE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5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Here today for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budget work session</a:t>
            </a:r>
            <a:r>
              <a:rPr lang="en-US" b="1" baseline="0" dirty="0" smtClean="0"/>
              <a:t> after the presentation of the Manager’s Recommended Budget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Next steps:</a:t>
            </a:r>
          </a:p>
          <a:p>
            <a:endParaRPr lang="en-US" b="1" dirty="0" smtClean="0"/>
          </a:p>
          <a:p>
            <a:r>
              <a:rPr lang="en-US" b="0" dirty="0" smtClean="0"/>
              <a:t>June 5</a:t>
            </a:r>
            <a:r>
              <a:rPr lang="en-US" b="0" baseline="30000" dirty="0" smtClean="0"/>
              <a:t>th</a:t>
            </a:r>
            <a:r>
              <a:rPr lang="en-US" b="0" dirty="0" smtClean="0"/>
              <a:t> – Does Council feel</a:t>
            </a:r>
            <a:r>
              <a:rPr lang="en-US" b="0" baseline="0" dirty="0" smtClean="0"/>
              <a:t> like they need any additional information to be presented at this work session in order to adopt the budget?</a:t>
            </a:r>
            <a:endParaRPr lang="en-US" b="0" dirty="0" smtClean="0"/>
          </a:p>
          <a:p>
            <a:endParaRPr lang="en-US" b="0" baseline="0" dirty="0" smtClean="0"/>
          </a:p>
          <a:p>
            <a:r>
              <a:rPr lang="en-US" b="0" baseline="0" dirty="0" smtClean="0"/>
              <a:t>June 12</a:t>
            </a:r>
            <a:r>
              <a:rPr lang="en-US" b="0" baseline="30000" dirty="0" smtClean="0"/>
              <a:t>th</a:t>
            </a:r>
            <a:r>
              <a:rPr lang="en-US" b="0" baseline="0" dirty="0" smtClean="0"/>
              <a:t> – proposed adoption of the FY 2019-20 budget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6A9E-8B6E-4257-A818-0B455E0EBE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5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6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2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181606"/>
            <a:ext cx="10363200" cy="933451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6096000"/>
            <a:ext cx="8534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7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837" y="160344"/>
            <a:ext cx="8026403" cy="525463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032001" y="1092200"/>
            <a:ext cx="6908803" cy="51816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67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295400"/>
            <a:ext cx="8026400" cy="4978400"/>
          </a:xfrm>
        </p:spPr>
        <p:txBody>
          <a:bodyPr>
            <a:normAutofit/>
          </a:bodyPr>
          <a:lstStyle>
            <a:lvl1pPr marL="171442" indent="-171442">
              <a:buFont typeface="Arial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628619" indent="-171442">
              <a:buFont typeface="Arial" pitchFamily="34" charset="0"/>
              <a:buChar char="•"/>
              <a:defRPr sz="2025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1085796" indent="-17144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542974" indent="-171442">
              <a:buFont typeface="Arial" pitchFamily="34" charset="0"/>
              <a:buChar char="•"/>
              <a:defRPr sz="1575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2000150" indent="-171442">
              <a:buFont typeface="Arial" pitchFamily="34" charset="0"/>
              <a:buChar char="•"/>
              <a:defRPr sz="1575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9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62400" y="1295400"/>
            <a:ext cx="7924800" cy="49784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92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59200" y="1295400"/>
            <a:ext cx="8229600" cy="4876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01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084394"/>
            <a:ext cx="9448800" cy="1362075"/>
          </a:xfrm>
        </p:spPr>
        <p:txBody>
          <a:bodyPr anchor="t"/>
          <a:lstStyle>
            <a:lvl1pPr algn="l">
              <a:defRPr sz="3975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0" y="584205"/>
            <a:ext cx="9448800" cy="1500187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bg1">
                    <a:lumMod val="10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76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1498600"/>
            <a:ext cx="2572152" cy="3048000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498600"/>
            <a:ext cx="2572152" cy="3048000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28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9200" y="304806"/>
            <a:ext cx="4976445" cy="639763"/>
          </a:xfrm>
        </p:spPr>
        <p:txBody>
          <a:bodyPr anchor="b">
            <a:noAutofit/>
          </a:bodyPr>
          <a:lstStyle>
            <a:lvl1pPr marL="0" indent="0">
              <a:buNone/>
              <a:defRPr sz="2025" b="1"/>
            </a:lvl1pPr>
            <a:lvl2pPr marL="457178" indent="0">
              <a:buNone/>
              <a:defRPr sz="2025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575" b="1"/>
            </a:lvl4pPr>
            <a:lvl5pPr marL="1828709" indent="0">
              <a:buNone/>
              <a:defRPr sz="1575" b="1"/>
            </a:lvl5pPr>
            <a:lvl6pPr marL="2285886" indent="0">
              <a:buNone/>
              <a:defRPr sz="1575" b="1"/>
            </a:lvl6pPr>
            <a:lvl7pPr marL="2743064" indent="0">
              <a:buNone/>
              <a:defRPr sz="1575" b="1"/>
            </a:lvl7pPr>
            <a:lvl8pPr marL="3200240" indent="0">
              <a:buNone/>
              <a:defRPr sz="1575" b="1"/>
            </a:lvl8pPr>
            <a:lvl9pPr marL="3657418" indent="0">
              <a:buNone/>
              <a:defRPr sz="15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9200" y="1066806"/>
            <a:ext cx="4976445" cy="5105399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000" y="304806"/>
            <a:ext cx="4978400" cy="639763"/>
          </a:xfrm>
        </p:spPr>
        <p:txBody>
          <a:bodyPr anchor="b">
            <a:noAutofit/>
          </a:bodyPr>
          <a:lstStyle>
            <a:lvl1pPr marL="0" indent="0">
              <a:buNone/>
              <a:defRPr sz="2025" b="1"/>
            </a:lvl1pPr>
            <a:lvl2pPr marL="457178" indent="0">
              <a:buNone/>
              <a:defRPr sz="2025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575" b="1"/>
            </a:lvl4pPr>
            <a:lvl5pPr marL="1828709" indent="0">
              <a:buNone/>
              <a:defRPr sz="1575" b="1"/>
            </a:lvl5pPr>
            <a:lvl6pPr marL="2285886" indent="0">
              <a:buNone/>
              <a:defRPr sz="1575" b="1"/>
            </a:lvl6pPr>
            <a:lvl7pPr marL="2743064" indent="0">
              <a:buNone/>
              <a:defRPr sz="1575" b="1"/>
            </a:lvl7pPr>
            <a:lvl8pPr marL="3200240" indent="0">
              <a:buNone/>
              <a:defRPr sz="1575" b="1"/>
            </a:lvl8pPr>
            <a:lvl9pPr marL="3657418" indent="0">
              <a:buNone/>
              <a:defRPr sz="15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000" y="1066806"/>
            <a:ext cx="4978400" cy="5105399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40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3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19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8" y="23471"/>
            <a:ext cx="7635433" cy="674688"/>
          </a:xfrm>
        </p:spPr>
        <p:txBody>
          <a:bodyPr anchor="ctr" anchorCtr="0"/>
          <a:lstStyle>
            <a:lvl1pPr algn="l">
              <a:defRPr sz="2025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0" y="1715531"/>
            <a:ext cx="5283200" cy="3426940"/>
          </a:xfrm>
        </p:spPr>
        <p:txBody>
          <a:bodyPr>
            <a:normAutofit/>
          </a:bodyPr>
          <a:lstStyle>
            <a:lvl1pPr>
              <a:defRPr sz="2025"/>
            </a:lvl1pPr>
            <a:lvl2pPr>
              <a:defRPr sz="2025"/>
            </a:lvl2pPr>
            <a:lvl3pPr>
              <a:defRPr sz="2025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1803400"/>
            <a:ext cx="3048000" cy="3657600"/>
          </a:xfrm>
        </p:spPr>
        <p:txBody>
          <a:bodyPr anchor="ctr" anchorCtr="0"/>
          <a:lstStyle>
            <a:lvl1pPr marL="0" indent="0" algn="ctr">
              <a:buNone/>
              <a:defRPr sz="1425">
                <a:solidFill>
                  <a:schemeClr val="bg1">
                    <a:lumMod val="9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975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82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0" y="4792669"/>
            <a:ext cx="7315200" cy="566739"/>
          </a:xfrm>
        </p:spPr>
        <p:txBody>
          <a:bodyPr anchor="b"/>
          <a:lstStyle>
            <a:lvl1pPr algn="l">
              <a:defRPr sz="20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77800"/>
            <a:ext cx="7924800" cy="4470400"/>
          </a:xfrm>
        </p:spPr>
        <p:txBody>
          <a:bodyPr/>
          <a:lstStyle>
            <a:lvl1pPr marL="0" indent="0">
              <a:buNone/>
              <a:defRPr sz="3225"/>
            </a:lvl1pPr>
            <a:lvl2pPr marL="457178" indent="0">
              <a:buNone/>
              <a:defRPr sz="2775"/>
            </a:lvl2pPr>
            <a:lvl3pPr marL="914355" indent="0">
              <a:buNone/>
              <a:defRPr sz="2400"/>
            </a:lvl3pPr>
            <a:lvl4pPr marL="1371532" indent="0">
              <a:buNone/>
              <a:defRPr sz="2025"/>
            </a:lvl4pPr>
            <a:lvl5pPr marL="1828709" indent="0">
              <a:buNone/>
              <a:defRPr sz="2025"/>
            </a:lvl5pPr>
            <a:lvl6pPr marL="2285886" indent="0">
              <a:buNone/>
              <a:defRPr sz="2025"/>
            </a:lvl6pPr>
            <a:lvl7pPr marL="2743064" indent="0">
              <a:buNone/>
              <a:defRPr sz="2025"/>
            </a:lvl7pPr>
            <a:lvl8pPr marL="3200240" indent="0">
              <a:buNone/>
              <a:defRPr sz="2025"/>
            </a:lvl8pPr>
            <a:lvl9pPr marL="3657418" indent="0">
              <a:buNone/>
              <a:defRPr sz="20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5600" y="5359407"/>
            <a:ext cx="7315200" cy="804863"/>
          </a:xfrm>
        </p:spPr>
        <p:txBody>
          <a:bodyPr/>
          <a:lstStyle>
            <a:lvl1pPr marL="0" indent="0">
              <a:buNone/>
              <a:defRPr sz="1425">
                <a:solidFill>
                  <a:schemeClr val="bg1">
                    <a:lumMod val="90000"/>
                  </a:schemeClr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975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58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40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1600" y="304805"/>
            <a:ext cx="13208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955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06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149600" y="14224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49600" y="22606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149600" y="30988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149600" y="39370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77804"/>
            <a:ext cx="8737603" cy="5254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31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839200" y="2234527"/>
            <a:ext cx="2540000" cy="3937676"/>
          </a:xfrm>
        </p:spPr>
        <p:txBody>
          <a:bodyPr anchor="ctr" anchorCtr="0">
            <a:normAutofit/>
          </a:bodyPr>
          <a:lstStyle>
            <a:lvl1pPr marL="57148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75200" y="2209805"/>
            <a:ext cx="2540000" cy="3977605"/>
          </a:xfrm>
        </p:spPr>
        <p:txBody>
          <a:bodyPr anchor="ctr" anchorCtr="0">
            <a:normAutofit/>
          </a:bodyPr>
          <a:lstStyle>
            <a:lvl1pPr marL="57148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11200" y="2234527"/>
            <a:ext cx="2540000" cy="3937676"/>
          </a:xfrm>
        </p:spPr>
        <p:txBody>
          <a:bodyPr anchor="ctr" anchorCtr="0">
            <a:normAutofit/>
          </a:bodyPr>
          <a:lstStyle>
            <a:lvl1pPr marL="57148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77804"/>
            <a:ext cx="8737603" cy="525463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280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04800"/>
            <a:ext cx="4368800" cy="31242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304805"/>
            <a:ext cx="5994400" cy="3125315"/>
          </a:xfrm>
        </p:spPr>
        <p:txBody>
          <a:bodyPr anchor="ctr">
            <a:normAutofit/>
          </a:bodyPr>
          <a:lstStyle>
            <a:lvl1pPr>
              <a:defRPr sz="202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219200" y="3429000"/>
            <a:ext cx="4368800" cy="30480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88000" y="3429000"/>
            <a:ext cx="6197600" cy="3048000"/>
          </a:xfrm>
        </p:spPr>
        <p:txBody>
          <a:bodyPr anchor="ctr">
            <a:normAutofit/>
          </a:bodyPr>
          <a:lstStyle>
            <a:lvl1pPr>
              <a:defRPr sz="202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752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7559675"/>
            <a:ext cx="3860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7559675"/>
            <a:ext cx="284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6" y="-2235199"/>
            <a:ext cx="3352796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521195" y="-2235199"/>
            <a:ext cx="3352800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8127995" y="-2235199"/>
            <a:ext cx="3352800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177804"/>
            <a:ext cx="8737603" cy="525463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68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5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62401" y="177804"/>
            <a:ext cx="8026403" cy="525463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962400" y="990600"/>
            <a:ext cx="8026400" cy="5181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620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62400" y="1295400"/>
            <a:ext cx="7924800" cy="49784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9719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68797" y="1295400"/>
            <a:ext cx="8229600" cy="4876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7" y="381007"/>
            <a:ext cx="8737603" cy="5254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0388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9200" y="304806"/>
            <a:ext cx="4976445" cy="639763"/>
          </a:xfrm>
        </p:spPr>
        <p:txBody>
          <a:bodyPr anchor="b">
            <a:noAutofit/>
          </a:bodyPr>
          <a:lstStyle>
            <a:lvl1pPr marL="0" indent="0">
              <a:buNone/>
              <a:defRPr sz="2025" b="1"/>
            </a:lvl1pPr>
            <a:lvl2pPr marL="457178" indent="0">
              <a:buNone/>
              <a:defRPr sz="2025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575" b="1"/>
            </a:lvl4pPr>
            <a:lvl5pPr marL="1828709" indent="0">
              <a:buNone/>
              <a:defRPr sz="1575" b="1"/>
            </a:lvl5pPr>
            <a:lvl6pPr marL="2285886" indent="0">
              <a:buNone/>
              <a:defRPr sz="1575" b="1"/>
            </a:lvl6pPr>
            <a:lvl7pPr marL="2743064" indent="0">
              <a:buNone/>
              <a:defRPr sz="1575" b="1"/>
            </a:lvl7pPr>
            <a:lvl8pPr marL="3200240" indent="0">
              <a:buNone/>
              <a:defRPr sz="1575" b="1"/>
            </a:lvl8pPr>
            <a:lvl9pPr marL="3657418" indent="0">
              <a:buNone/>
              <a:defRPr sz="15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9200" y="1066806"/>
            <a:ext cx="4976445" cy="5105399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000" y="304806"/>
            <a:ext cx="4978400" cy="639763"/>
          </a:xfrm>
        </p:spPr>
        <p:txBody>
          <a:bodyPr anchor="b">
            <a:noAutofit/>
          </a:bodyPr>
          <a:lstStyle>
            <a:lvl1pPr marL="0" indent="0">
              <a:buNone/>
              <a:defRPr sz="2025" b="1"/>
            </a:lvl1pPr>
            <a:lvl2pPr marL="457178" indent="0">
              <a:buNone/>
              <a:defRPr sz="2025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575" b="1"/>
            </a:lvl4pPr>
            <a:lvl5pPr marL="1828709" indent="0">
              <a:buNone/>
              <a:defRPr sz="1575" b="1"/>
            </a:lvl5pPr>
            <a:lvl6pPr marL="2285886" indent="0">
              <a:buNone/>
              <a:defRPr sz="1575" b="1"/>
            </a:lvl6pPr>
            <a:lvl7pPr marL="2743064" indent="0">
              <a:buNone/>
              <a:defRPr sz="1575" b="1"/>
            </a:lvl7pPr>
            <a:lvl8pPr marL="3200240" indent="0">
              <a:buNone/>
              <a:defRPr sz="1575" b="1"/>
            </a:lvl8pPr>
            <a:lvl9pPr marL="3657418" indent="0">
              <a:buNone/>
              <a:defRPr sz="15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000" y="1066806"/>
            <a:ext cx="4978400" cy="5105399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378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149600" y="14224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49600" y="22606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149600" y="30988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149600" y="3937000"/>
            <a:ext cx="6197600" cy="838200"/>
          </a:xfrm>
        </p:spPr>
        <p:txBody>
          <a:bodyPr anchor="ctr">
            <a:normAutofit/>
          </a:bodyPr>
          <a:lstStyle>
            <a:lvl1pPr marL="57148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8505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04800"/>
            <a:ext cx="4368800" cy="31242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304805"/>
            <a:ext cx="5994400" cy="3125315"/>
          </a:xfrm>
        </p:spPr>
        <p:txBody>
          <a:bodyPr anchor="ctr">
            <a:normAutofit/>
          </a:bodyPr>
          <a:lstStyle>
            <a:lvl1pPr>
              <a:defRPr sz="202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219200" y="3429000"/>
            <a:ext cx="4368800" cy="30480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88000" y="3429000"/>
            <a:ext cx="6197600" cy="3048000"/>
          </a:xfrm>
        </p:spPr>
        <p:txBody>
          <a:bodyPr anchor="ctr">
            <a:normAutofit/>
          </a:bodyPr>
          <a:lstStyle>
            <a:lvl1pPr>
              <a:defRPr sz="202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4776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7559675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7559675"/>
            <a:ext cx="2844800" cy="365125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8005" y="3225808"/>
            <a:ext cx="3352796" cy="3352799"/>
          </a:xfrm>
        </p:spPr>
        <p:txBody>
          <a:bodyPr lIns="365742" tIns="0" rIns="243829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14802" y="3225808"/>
            <a:ext cx="3352796" cy="3352799"/>
          </a:xfrm>
        </p:spPr>
        <p:txBody>
          <a:bodyPr lIns="365742" tIns="0" rIns="243829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721598" y="3225808"/>
            <a:ext cx="3352796" cy="3352799"/>
          </a:xfrm>
        </p:spPr>
        <p:txBody>
          <a:bodyPr lIns="365742" tIns="0" rIns="243829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508005" y="711201"/>
            <a:ext cx="3352796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114795" y="711201"/>
            <a:ext cx="3352800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7721595" y="711201"/>
            <a:ext cx="3352800" cy="2514600"/>
          </a:xfrm>
        </p:spPr>
        <p:txBody>
          <a:bodyPr/>
          <a:lstStyle>
            <a:lvl1pPr>
              <a:defRPr sz="2775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77804"/>
            <a:ext cx="8737603" cy="525463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7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8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8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8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6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AE7A-BD67-4AEF-A963-C31D08762C17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E655-8562-4723-88C7-DC06E7F57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7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5"/>
              <a:t>5/15/2019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600" y="990600"/>
            <a:ext cx="7518400" cy="5181600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6401" y="177804"/>
            <a:ext cx="8737603" cy="525463"/>
          </a:xfrm>
          <a:prstGeom prst="rect">
            <a:avLst/>
          </a:prstGeom>
        </p:spPr>
        <p:txBody>
          <a:bodyPr vert="horz" lIns="121914" tIns="60957" rIns="121914" bIns="60957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5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914355" rtl="0" eaLnBrk="1" latinLnBrk="0" hangingPunct="1">
        <a:spcBef>
          <a:spcPct val="0"/>
        </a:spcBef>
        <a:buNone/>
        <a:defRPr sz="2775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55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914355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914355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914355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914355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wnofchapelhill.org/town-hall/departments-services/business-management/budget/2019-20-recommended-budg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54" y="215757"/>
            <a:ext cx="11527604" cy="1201881"/>
          </a:xfrm>
          <a:gradFill>
            <a:gsLst>
              <a:gs pos="81000">
                <a:schemeClr val="tx2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WORK SESSION :</a:t>
            </a:r>
            <a:b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Manager’s 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 Budget FY2019-20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4400"/>
              </p:ext>
            </p:extLst>
          </p:nvPr>
        </p:nvGraphicFramePr>
        <p:xfrm>
          <a:off x="1834418" y="1439862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" name="Acrobat Document" r:id="rId4" imgW="5829199" imgH="7543800" progId="AcroExch.Document.7">
                  <p:embed/>
                </p:oleObj>
              </mc:Choice>
              <mc:Fallback>
                <p:oleObj name="Acrobat Document" r:id="rId4" imgW="5829199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4418" y="1439862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36793"/>
              </p:ext>
            </p:extLst>
          </p:nvPr>
        </p:nvGraphicFramePr>
        <p:xfrm>
          <a:off x="6139736" y="1439862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" name="Acrobat Document" r:id="rId6" imgW="5829199" imgH="7543800" progId="AcroExch.Document.7">
                  <p:embed/>
                </p:oleObj>
              </mc:Choice>
              <mc:Fallback>
                <p:oleObj name="Acrobat Document" r:id="rId6" imgW="5829199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39736" y="1439862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5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1000">
                <a:schemeClr val="tx2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 Budget Highlights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67156"/>
            <a:ext cx="10270732" cy="444120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Manager’s Recommended Budget presented to Council on </a:t>
            </a:r>
            <a:r>
              <a:rPr lang="en-US" alt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1</a:t>
            </a:r>
            <a:r>
              <a:rPr lang="en-US" altLang="en-US" sz="20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alt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www.townofchapelhill.org/town-hall/departments-services/business-management/budget/2019-20-recommended-budget</a:t>
            </a:r>
            <a:endParaRPr lang="en-US" alt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US" alt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Opened public hearing for public feedback on the budget on </a:t>
            </a:r>
            <a:r>
              <a:rPr lang="en-US" alt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8</a:t>
            </a:r>
            <a:r>
              <a:rPr lang="en-US" altLang="en-US" sz="20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alt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alt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Property Tax Increase for General Fund or Transit Fund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alt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 Cent Property Tax Increase for Debt Service Fund: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upport debt service for $10 million Affordable Housing Bond (1 cent) 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debt service for General Obligation Bonds (0.6 cent)</a:t>
            </a:r>
          </a:p>
        </p:txBody>
      </p:sp>
    </p:spTree>
    <p:extLst>
      <p:ext uri="{BB962C8B-B14F-4D97-AF65-F5344CB8AC3E}">
        <p14:creationId xmlns:p14="http://schemas.microsoft.com/office/powerpoint/2010/main" val="11781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1000">
                <a:schemeClr val="tx2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 Budget Highlights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67156"/>
            <a:ext cx="10270732" cy="444120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Sustainability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$315,000 for Coal Ash Remediation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$50,000 to develop a Climate Action Plan</a:t>
            </a:r>
            <a:endParaRPr lang="en-US" alt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$2.82 </a:t>
            </a:r>
            <a:r>
              <a:rPr lang="en-US" altLang="en-US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Stormwater</a:t>
            </a:r>
            <a:r>
              <a:rPr lang="en-US" alt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fee increase for debt service on bond projects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$100,000 for Urban Design position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3% of Market Pay Raise ($1,401,851)</a:t>
            </a:r>
          </a:p>
          <a:p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Living Wage Adjustment ($47,915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</a:pPr>
            <a:endParaRPr lang="en-US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Sworn Police Officer Pay Adjustments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($200,000)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Comprehensive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and Comp Study ($100,000)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	 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alt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alt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alt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63" y="1767156"/>
            <a:ext cx="3073137" cy="205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2" y="4137660"/>
            <a:ext cx="4833367" cy="2664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5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1000">
                <a:schemeClr val="tx2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Pending Budget Amendments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26" y="1735624"/>
            <a:ext cx="10270732" cy="444120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Downtown Partnership 			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$  10,000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 2019 funding allocation was $120,000 from the Downtown Service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District Fund &amp; $70,000 is a performance agreement under the General Fund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Original $10,000 request can be absorbed in </a:t>
            </a:r>
            <a:r>
              <a:rPr lang="en-US" altLang="en-US" sz="1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Downtown Service</a:t>
            </a:r>
            <a:endParaRPr lang="en-US" alt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alt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District Fund (reserve </a:t>
            </a:r>
            <a:r>
              <a:rPr lang="en-US" alt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budgeted to balance fund)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$10,000 funding request received (total request $20,000)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alt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2"/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Council					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	           $  29,110 </a:t>
            </a:r>
          </a:p>
          <a:p>
            <a:pPr marL="685800"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 2019 funding allocation was $25,000; CDBG funding source</a:t>
            </a:r>
          </a:p>
          <a:p>
            <a:pPr marL="685800"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16.44% increase in funding formula (</a:t>
            </a:r>
            <a:r>
              <a:rPr lang="en-US" alt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interlocal</a:t>
            </a: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agreement) requested</a:t>
            </a:r>
          </a:p>
          <a:p>
            <a:pPr marL="685800"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 20 funding source would be General Fund - Fund Balance</a:t>
            </a:r>
          </a:p>
        </p:txBody>
      </p:sp>
    </p:spTree>
    <p:extLst>
      <p:ext uri="{BB962C8B-B14F-4D97-AF65-F5344CB8AC3E}">
        <p14:creationId xmlns:p14="http://schemas.microsoft.com/office/powerpoint/2010/main" val="21368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1000">
                <a:schemeClr val="tx2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Pending Budget Amendments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26" y="1735624"/>
            <a:ext cx="10270732" cy="444120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3"/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Home Trust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  	$   5,370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 2019 funding allocation was $347,148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1.55% increase in funding formula (</a:t>
            </a:r>
            <a:r>
              <a:rPr lang="en-US" alt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interlocal</a:t>
            </a: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agreement) requested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 20 funding source would be General Fund – Fund Balance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US" alt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3"/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to End Homelessness				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$  17,958 </a:t>
            </a:r>
          </a:p>
          <a:p>
            <a:pPr marL="685800"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 2019 funding allocation was $63,899</a:t>
            </a:r>
          </a:p>
          <a:p>
            <a:pPr marL="685800"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28.10% </a:t>
            </a:r>
            <a:r>
              <a:rPr lang="en-US" alt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one-time</a:t>
            </a: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increase in funding formula (</a:t>
            </a:r>
            <a:r>
              <a:rPr lang="en-US" alt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interlocal</a:t>
            </a: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agreement) requested</a:t>
            </a:r>
          </a:p>
          <a:p>
            <a:pPr marL="685800" lvl="1">
              <a:spcBef>
                <a:spcPts val="0"/>
              </a:spcBef>
              <a:spcAft>
                <a:spcPts val="1800"/>
              </a:spcAft>
            </a:pPr>
            <a:r>
              <a:rPr lang="en-US" alt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 20 funding source would be General Fund - Fund Balance</a:t>
            </a:r>
          </a:p>
        </p:txBody>
      </p:sp>
    </p:spTree>
    <p:extLst>
      <p:ext uri="{BB962C8B-B14F-4D97-AF65-F5344CB8AC3E}">
        <p14:creationId xmlns:p14="http://schemas.microsoft.com/office/powerpoint/2010/main" val="20451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1000">
                <a:schemeClr val="tx2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5-Year Budget Plan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5-year long-range plan to accomplish: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resiliency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Connections between strategic work plans to budget program expansions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Expansion of building maintenance and street paving programs</a:t>
            </a:r>
          </a:p>
          <a:p>
            <a:pPr lvl="1"/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Restoration of pay-go capital and vehicle replacement programs</a:t>
            </a:r>
          </a:p>
          <a:p>
            <a:pPr lvl="1"/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Sustainability of Town’s enterprise funds</a:t>
            </a:r>
          </a:p>
          <a:p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Conversations with Council and community to begin Fall 2019</a:t>
            </a:r>
          </a:p>
          <a:p>
            <a:pPr marL="0" indent="0">
              <a:buNone/>
            </a:pPr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established, plan would be re-evaluated annually and Council would still be asked to adopt the budget each year.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1000">
                <a:schemeClr val="tx2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15</a:t>
            </a:r>
            <a:r>
              <a:rPr lang="en-US" sz="2000" baseline="30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</a:t>
            </a:r>
            <a:r>
              <a:rPr lang="en-US" sz="20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Worksession</a:t>
            </a:r>
            <a:endParaRPr lang="en-US" sz="2000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6:30 p.m. Chapel Hill Public Library</a:t>
            </a:r>
          </a:p>
          <a:p>
            <a:pPr marL="0" indent="0">
              <a:buNone/>
            </a:pPr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5</a:t>
            </a:r>
            <a:r>
              <a:rPr lang="en-US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	Budget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Worksession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6:30 p.m. Chapel Hill Public Library </a:t>
            </a:r>
          </a:p>
          <a:p>
            <a:pPr marL="0" indent="0">
              <a:buNone/>
            </a:pPr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12 	Proposed Budget Adoption</a:t>
            </a: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7:00 p.m. Council Chamber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or comments from Council?</a:t>
            </a: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June 5</a:t>
            </a:r>
            <a:r>
              <a:rPr lang="en-US" sz="20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 session need to be focused on budget?</a:t>
            </a:r>
          </a:p>
          <a:p>
            <a:pPr lvl="1"/>
            <a:r>
              <a:rPr lang="en-US" sz="19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Agenda</a:t>
            </a: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Strategic Plan Update &amp; Blue Hill Massing &amp; Permeability</a:t>
            </a:r>
          </a:p>
          <a:p>
            <a:pPr marL="457200" lvl="1" indent="0">
              <a:buNone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information to help Council with decision to adopt budget on June 12</a:t>
            </a:r>
            <a:r>
              <a:rPr lang="en-US" sz="20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19711</TotalTime>
  <Words>655</Words>
  <Application>Microsoft Office PowerPoint</Application>
  <PresentationFormat>Widescreen</PresentationFormat>
  <Paragraphs>120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Franklin Gothic Heavy</vt:lpstr>
      <vt:lpstr>Verdana</vt:lpstr>
      <vt:lpstr>Wingdings</vt:lpstr>
      <vt:lpstr>Office Theme</vt:lpstr>
      <vt:lpstr>1_PresenterMedia.com Animated Theme</vt:lpstr>
      <vt:lpstr>Acrobat Document</vt:lpstr>
      <vt:lpstr>BUDGET WORK SESSION : Manager’s Recommended Budget FY2019-20</vt:lpstr>
      <vt:lpstr>Recommended Budget Highlights</vt:lpstr>
      <vt:lpstr>Recommended Budget Highlights</vt:lpstr>
      <vt:lpstr>Pending Budget Amendments</vt:lpstr>
      <vt:lpstr>Pending Budget Amendments</vt:lpstr>
      <vt:lpstr>5-Year Budget Plan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Judd</dc:creator>
  <cp:lastModifiedBy>Amy Oland</cp:lastModifiedBy>
  <cp:revision>664</cp:revision>
  <cp:lastPrinted>2019-05-15T20:38:23Z</cp:lastPrinted>
  <dcterms:created xsi:type="dcterms:W3CDTF">2016-12-09T16:32:48Z</dcterms:created>
  <dcterms:modified xsi:type="dcterms:W3CDTF">2019-05-15T20:52:16Z</dcterms:modified>
</cp:coreProperties>
</file>